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0" r:id="rId4"/>
    <p:sldId id="303" r:id="rId5"/>
    <p:sldId id="307" r:id="rId6"/>
    <p:sldId id="308" r:id="rId7"/>
    <p:sldId id="309"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0" autoAdjust="0"/>
    <p:restoredTop sz="85087" autoAdjust="0"/>
  </p:normalViewPr>
  <p:slideViewPr>
    <p:cSldViewPr snapToGrid="0" showGuides="1">
      <p:cViewPr varScale="1">
        <p:scale>
          <a:sx n="128" d="100"/>
          <a:sy n="128" d="100"/>
        </p:scale>
        <p:origin x="1152" y="184"/>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0f81c45f116fd9a6b9ee61ada2d54e">
            <a:r>
              <a:rPr dirty="0" lang="en-US" noProof="0"/>
              <a:t>Une fois que nous avons créé nos indicateurs dans DHIS2, comment pouvons-nous vérifier qu'ils fonctionnent correctement ?</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31587abb251e1e1899ee1c234f13d1">
            <a:pPr rtl="0">
              <a:spcBef>
                <a:spcPts val="0"/>
              </a:spcBef>
              <a:spcAft>
                <a:spcPts val="1000"/>
              </a:spcAft>
            </a:pPr>
            <a:r>
              <a:rPr b="0" dirty="0" i="0" kern="1200" lang="en-US" strike="noStrike" sz="1400" u="none">
                <a:solidFill>
                  <a:schemeClr val="tx1"/>
                </a:solidFill>
                <a:effectLst/>
                <a:latin charset="0" panose="020F0502020204030203" pitchFamily="34" typeface="Lato"/>
                <a:ea typeface="+mn-ea"/>
                <a:cs typeface="+mn-cs"/>
              </a:rPr>
              <a:t>Dans cette vidéo, nous allons confirmer que les indicateurs créés dans ce cours sont calculés correctement, à l'aide de l'application Visualiseur de Données. C'est la dernière étape pour vous assurer que vos indicateurs fonctionnent correctement.</a:t>
            </a:r>
          </a:p>
        </p:txBody>
      </p:sp>
    </p:spTree>
    <p:extLst>
      <p:ext uri="{BB962C8B-B14F-4D97-AF65-F5344CB8AC3E}">
        <p14:creationId xmlns:p14="http://schemas.microsoft.com/office/powerpoint/2010/main" val="140444819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ea636904c44c4d67cbfb48a7c07150">
            <a:r>
              <a:rPr lang="en-US"/>
              <a:t>DÉMO</a:t>
            </a:r>
          </a:p>
        </p:txBody>
      </p:sp>
    </p:spTree>
    <p:extLst>
      <p:ext uri="{BB962C8B-B14F-4D97-AF65-F5344CB8AC3E}">
        <p14:creationId xmlns:p14="http://schemas.microsoft.com/office/powerpoint/2010/main" val="81172236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4d561af878d87312a964a8dee199a3f">
            <a:r>
              <a:rPr dirty="0" lang="en-US"/>
              <a:t>Dans le tableau, confirmez que les indicateurs sont calculés correctement en utilisant les valeurs du tableau utilisées pour le calcul de l'indicateur et en faisant le calcul vous-même.</a:t>
            </a:r>
          </a:p>
          <a:p>
            <a:endParaRPr dirty="0" lang="en-US"/>
          </a:p>
          <a:p txid="3a9f4853b6bab2649096a5e08339aef6">
            <a:r>
              <a:rPr dirty="0" lang="en-US"/>
              <a:t>Tout d'abord, vérifions l'indicateur Couverture CPN 4ème visite. Le calcul se fait comme suit: CPN 4ème visite divisée par la population de femmes enceintes attendues multipliée par 100.</a:t>
            </a:r>
          </a:p>
          <a:p>
            <a:endParaRPr dirty="0" lang="en-US"/>
          </a:p>
          <a:p txid="dabdf4bb3db0a4caa7ae93c2d0ac98bc">
            <a:r>
              <a:rPr dirty="0" lang="en-US"/>
              <a:t>Nous pouvons voir que notre valeur calculée est la valeur de l'indicateur Couverture CPN 4ème visite dans le tableau.</a:t>
            </a:r>
            <a:br>
              <a:rPr dirty="0" lang="en-US"/>
            </a:br>
            <a:endParaRPr dirty="0" lang="en-US"/>
          </a:p>
        </p:txBody>
      </p:sp>
    </p:spTree>
    <p:extLst>
      <p:ext uri="{BB962C8B-B14F-4D97-AF65-F5344CB8AC3E}">
        <p14:creationId xmlns:p14="http://schemas.microsoft.com/office/powerpoint/2010/main" val="2447616206"/>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b47a820fe728d646c9f88d5b39b6d5a">
            <a:r>
              <a:rPr dirty="0" lang="en-US" sz="2400"/>
              <a:t>Vérifions maintenant l'indicateur du taux d'abandon de la CPN1 à la CPN8.</a:t>
            </a:r>
          </a:p>
          <a:p>
            <a:endParaRPr dirty="0" lang="en-US" sz="2400"/>
          </a:p>
          <a:p txid="039a445d3c7904f024cf2c6177556e2f">
            <a:r>
              <a:rPr dirty="0" lang="en-US" sz="2400"/>
              <a:t>Le calcul se fait comme suit: CPN 1ère visite moins CPN 8ème visite, divisé par CPN 1ère visite multiplié par 100.</a:t>
            </a:r>
          </a:p>
          <a:p>
            <a:endParaRPr dirty="0" lang="en-US" sz="2400"/>
          </a:p>
          <a:p txid="523f838964f98a5fc4630535c06f860a">
            <a:r>
              <a:rPr dirty="0" lang="en-US" sz="2400"/>
              <a:t>La valeur calculée est la valeur de l'indicateur du taux d'abandon de la CPN1 à la CPN8.</a:t>
            </a:r>
            <a:br>
              <a:rPr dirty="0" lang="en-US" sz="2400"/>
            </a:br>
            <a:br>
              <a:rPr dirty="0" lang="en-US"/>
            </a:br>
            <a:endParaRPr dirty="0" lang="en-US"/>
          </a:p>
        </p:txBody>
      </p:sp>
    </p:spTree>
    <p:extLst>
      <p:ext uri="{BB962C8B-B14F-4D97-AF65-F5344CB8AC3E}">
        <p14:creationId xmlns:p14="http://schemas.microsoft.com/office/powerpoint/2010/main" val="3810939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51d68acb75b12380a2fc374ba354f69">
            <a:r>
              <a:rPr dirty="0" lang="en-US" sz="2400"/>
              <a:t>Vous pouvez en apprendre plus sur l'utilisation du Visualiseur de Données dans le cours sur les fondamentaux, notamment à travers le module Analyse de données dans DHIS2</a:t>
            </a:r>
            <a:br>
              <a:rPr dirty="0" lang="en-US" sz="2400"/>
            </a:br>
            <a:br>
              <a:rPr dirty="0" lang="en-US" sz="2400"/>
            </a:br>
            <a:br>
              <a:rPr dirty="0" lang="en-US"/>
            </a:br>
            <a:endParaRPr dirty="0" lang="en-US"/>
          </a:p>
        </p:txBody>
      </p:sp>
    </p:spTree>
    <p:extLst>
      <p:ext uri="{BB962C8B-B14F-4D97-AF65-F5344CB8AC3E}">
        <p14:creationId xmlns:p14="http://schemas.microsoft.com/office/powerpoint/2010/main" val="255542634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79a88d54ee6236a6e036ebe9929a667">
            <a:pPr rtl="0">
              <a:spcBef>
                <a:spcPts val="0"/>
              </a:spcBef>
              <a:spcAft>
                <a:spcPts val="0"/>
              </a:spcAft>
            </a:pPr>
            <a:r>
              <a:rPr lang="en-US">
                <a:solidFill>
                  <a:srgbClr val="000000"/>
                </a:solidFill>
                <a:latin typeface="Lato"/>
                <a:sym typeface="Lato"/>
              </a:rPr>
              <a:t>En résumé, si votre instance DHIS2 contient des données d'éléments de données qui composent les indicateurs que vous avez créés, il est recommandé de confirmer que les calculs de vos indicateurs sont corrects en utilisant l'application Visualiseur de Données pour comparer le résultat de vos indicateurs avec les valeurs de données correspondantes pour vos numérateurs et dénominateurs.</a:t>
            </a: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5.sv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0.svg" Type="http://schemas.openxmlformats.org/officeDocument/2006/relationships/image"/><Relationship Id="rId3" Target="../notesSlides/notesSlide5.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8.svg" Type="http://schemas.openxmlformats.org/officeDocument/2006/relationships/image"/><Relationship Id="rId5" Target="../media/image27.png" Type="http://schemas.openxmlformats.org/officeDocument/2006/relationships/image"/><Relationship Id="rId10" Target="../media/image32.svg" Type="http://schemas.openxmlformats.org/officeDocument/2006/relationships/image"/><Relationship Id="rId4" Target="../media/image26.png" Type="http://schemas.openxmlformats.org/officeDocument/2006/relationships/image"/><Relationship Id="rId9" Target="../media/image31.png" Type="http://schemas.openxmlformats.org/officeDocument/2006/relationships/image"/></Relationships>
</file>

<file path=ppt/slides/_rels/slide6.xml.rels><?xml version="1.0" encoding="utf-8"?>
<Relationships xmlns="http://schemas.openxmlformats.org/package/2006/relationships"><Relationship Id="rId8" Target="../media/image32.svg" Type="http://schemas.openxmlformats.org/officeDocument/2006/relationships/image"/><Relationship Id="rId3" Target="../notesSlides/notesSlide6.xml" Type="http://schemas.openxmlformats.org/officeDocument/2006/relationships/notesSlide"/><Relationship Id="rId7" Target="../media/image31.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0.svg" Type="http://schemas.openxmlformats.org/officeDocument/2006/relationships/image"/><Relationship Id="rId5" Target="../media/image29.png" Type="http://schemas.openxmlformats.org/officeDocument/2006/relationships/image"/><Relationship Id="rId4" Target="../media/image2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26.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0.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5b07f890fa870ba08615a0eb2213a7dc">
            <a:r>
              <a:rPr lang="en-US"/>
              <a:t>Vérification de vos indicateurs dans l'application Visualiseur de Données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904578"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466474"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64027" y="3202186"/>
            <a:ext cx="4003600" cy="910827"/>
          </a:xfrm>
          <a:prstGeom prst="rect">
            <a:avLst/>
          </a:prstGeom>
          <a:noFill/>
        </p:spPr>
        <p:txBody>
          <a:bodyPr rtlCol="0" wrap="square">
            <a:spAutoFit/>
          </a:bodyPr>
          <a:lstStyle/>
          <a:p txid="651b4fc654e6c69f05b243beab83317d">
            <a:pPr>
              <a:lnSpc>
                <a:spcPts val="3300"/>
              </a:lnSpc>
              <a:buClr>
                <a:srgbClr val="008CCF"/>
              </a:buClr>
            </a:pPr>
            <a:r>
              <a:rPr lang="es-ES" sz="2400"/>
              <a:t>Comment vérifier qu'ils fonctionnent correctement ?</a:t>
            </a:r>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6338" p14:dur="2000" spd="slow"/>
    </mc:Choice>
    <mc:Fallback xmlns="">
      <p:transition advTm="63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par>
                          <p:cTn fill="hold" id="8">
                            <p:stCondLst>
                              <p:cond delay="500"/>
                            </p:stCondLst>
                            <p:childTnLst>
                              <p:par>
                                <p:cTn fill="hold" id="9" nodeType="afterEffect" presetClass="entr" presetID="53" presetSubtype="16">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p:cTn dur="250" fill="hold" id="11"/>
                                        <p:tgtEl>
                                          <p:spTgt spid="4"/>
                                        </p:tgtEl>
                                        <p:attrNameLst>
                                          <p:attrName>ppt_w</p:attrName>
                                        </p:attrNameLst>
                                      </p:cBhvr>
                                      <p:tavLst>
                                        <p:tav tm="0">
                                          <p:val>
                                            <p:fltVal val="0"/>
                                          </p:val>
                                        </p:tav>
                                        <p:tav tm="100000">
                                          <p:val>
                                            <p:strVal val="#ppt_w"/>
                                          </p:val>
                                        </p:tav>
                                      </p:tavLst>
                                    </p:anim>
                                    <p:anim calcmode="lin" valueType="num">
                                      <p:cBhvr>
                                        <p:cTn dur="250" fill="hold" id="12"/>
                                        <p:tgtEl>
                                          <p:spTgt spid="4"/>
                                        </p:tgtEl>
                                        <p:attrNameLst>
                                          <p:attrName>ppt_h</p:attrName>
                                        </p:attrNameLst>
                                      </p:cBhvr>
                                      <p:tavLst>
                                        <p:tav tm="0">
                                          <p:val>
                                            <p:fltVal val="0"/>
                                          </p:val>
                                        </p:tav>
                                        <p:tav tm="100000">
                                          <p:val>
                                            <p:strVal val="#ppt_h"/>
                                          </p:val>
                                        </p:tav>
                                      </p:tavLst>
                                    </p:anim>
                                    <p:animEffect filter="fade" transition="in">
                                      <p:cBhvr>
                                        <p:cTn dur="25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8">
                                            <p:txEl>
                                              <p:pRg end="0" st="0"/>
                                            </p:txEl>
                                          </p:spTgt>
                                        </p:tgtEl>
                                        <p:attrNameLst>
                                          <p:attrName>style.visibility</p:attrName>
                                        </p:attrNameLst>
                                      </p:cBhvr>
                                      <p:to>
                                        <p:strVal val="visible"/>
                                      </p:to>
                                    </p:set>
                                    <p:animEffect filter="fade" transition="in">
                                      <p:cBhvr>
                                        <p:cTn dur="500" id="18"/>
                                        <p:tgtEl>
                                          <p:spTgt spid="8">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build="p" grpId="0" spid="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allez voir…</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761990"/>
            <a:ext cx="4800600" cy="1334020"/>
          </a:xfrm>
          <a:prstGeom prst="rect">
            <a:avLst/>
          </a:prstGeom>
          <a:noFill/>
        </p:spPr>
        <p:txBody>
          <a:bodyPr rtlCol="0" wrap="square">
            <a:spAutoFit/>
          </a:bodyPr>
          <a:lstStyle/>
          <a:p txid="8357f14a356225a860911228c25beede">
            <a:pPr indent="-342900" marL="342900">
              <a:lnSpc>
                <a:spcPts val="3300"/>
              </a:lnSpc>
              <a:buClr>
                <a:srgbClr val="008CCF"/>
              </a:buClr>
              <a:buFont charset="0" panose="020B0604020202020204" pitchFamily="34" typeface="Arial"/>
              <a:buChar char="•"/>
            </a:pPr>
            <a:r>
              <a:rPr lang="es-ES" sz="2400"/>
              <a:t>Comment confirmer que les indicateurs sont calculés correctement</a:t>
            </a:r>
          </a:p>
        </p:txBody>
      </p:sp>
      <p:sp>
        <p:nvSpPr>
          <p:cNvPr id="8" name="TextBox 7">
            <a:extLst>
              <a:ext uri="{FF2B5EF4-FFF2-40B4-BE49-F238E27FC236}">
                <a16:creationId xmlns:a16="http://schemas.microsoft.com/office/drawing/2014/main" id="{32C31B64-2019-9377-3000-FC1DB6B915F1}"/>
              </a:ext>
            </a:extLst>
          </p:cNvPr>
          <p:cNvSpPr txBox="1"/>
          <p:nvPr/>
        </p:nvSpPr>
        <p:spPr>
          <a:xfrm>
            <a:off x="2692355" y="18110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9" name="Group 8">
            <a:extLst>
              <a:ext uri="{FF2B5EF4-FFF2-40B4-BE49-F238E27FC236}">
                <a16:creationId xmlns:a16="http://schemas.microsoft.com/office/drawing/2014/main" id="{79CBC82B-67F2-8D92-6ECB-EEBDA0D067B0}"/>
              </a:ext>
            </a:extLst>
          </p:cNvPr>
          <p:cNvGrpSpPr/>
          <p:nvPr/>
        </p:nvGrpSpPr>
        <p:grpSpPr>
          <a:xfrm>
            <a:off x="3254251" y="2819400"/>
            <a:ext cx="1432049" cy="1770681"/>
            <a:chOff x="9227264" y="2935758"/>
            <a:chExt cx="731520" cy="904500"/>
          </a:xfrm>
        </p:grpSpPr>
        <p:pic>
          <p:nvPicPr>
            <p:cNvPr id="10" name="Graphic 9">
              <a:extLst>
                <a:ext uri="{FF2B5EF4-FFF2-40B4-BE49-F238E27FC236}">
                  <a16:creationId xmlns:a16="http://schemas.microsoft.com/office/drawing/2014/main" id="{946BBD3C-5680-9E75-BE84-2FB00ABAA7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11" name="Straight Connector 10">
              <a:extLst>
                <a:ext uri="{FF2B5EF4-FFF2-40B4-BE49-F238E27FC236}">
                  <a16:creationId xmlns:a16="http://schemas.microsoft.com/office/drawing/2014/main" id="{13056A73-8CE6-E399-B04F-EF0E0D7252C2}"/>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B2C54265-AFAD-AA2B-EC06-59147A67A4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59="http://schemas.microsoft.com/office/powerpoint/2015/09/main">
    <mc:Choice Requires="p159">
      <p:transition advTm="14731" spd="slow">
        <p159:morph option="byObject"/>
      </p:transition>
    </mc:Choice>
    <mc:Fallback xmlns="">
      <p:transition advTm="1473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xEl>
                                              <p:pRg end="0" st="0"/>
                                            </p:txEl>
                                          </p:spTgt>
                                        </p:tgtEl>
                                        <p:attrNameLst>
                                          <p:attrName>style.visibility</p:attrName>
                                        </p:attrNameLst>
                                      </p:cBhvr>
                                      <p:to>
                                        <p:strVal val="visible"/>
                                      </p:to>
                                    </p:set>
                                    <p:animEffect filter="fade" transition="in">
                                      <p:cBhvr>
                                        <p:cTn dur="500" id="7"/>
                                        <p:tgtEl>
                                          <p:spTgt spid="12">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2"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Tm="65000" p14:dur="2000" spd="slow"/>
    </mc:Choice>
    <mc:Fallback xmlns="">
      <p:transition advTm="65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01D38B7-4F0C-D476-20CD-E75FB86E8D2F}"/>
              </a:ext>
            </a:extLst>
          </p:cNvPr>
          <p:cNvSpPr>
            <a:spLocks noAdjustHandles="1" noChangeArrowheads="1" noChangeShapeType="1" noEditPoints="1" noGrp="1" noMove="1" noResize="1" noRot="1"/>
          </p:cNvSpPr>
          <p:nvPr/>
        </p:nvSpPr>
        <p:spPr>
          <a:xfrm>
            <a:off x="5951349" y="3657600"/>
            <a:ext cx="643180" cy="604434"/>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 name="Rectangle: Rounded Corners 7">
            <a:extLst>
              <a:ext uri="{FF2B5EF4-FFF2-40B4-BE49-F238E27FC236}">
                <a16:creationId xmlns:a16="http://schemas.microsoft.com/office/drawing/2014/main" id="{4FFEB88C-D274-DE5B-816B-4D2A7E6410BC}"/>
              </a:ext>
            </a:extLst>
          </p:cNvPr>
          <p:cNvSpPr/>
          <p:nvPr/>
        </p:nvSpPr>
        <p:spPr>
          <a:xfrm>
            <a:off x="727186" y="3629271"/>
            <a:ext cx="3439821"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c56ed38b8d7b64c77c9e1f8270dfce0">
            <a:pPr algn="ctr"/>
            <a:r>
              <a:rPr lang="en-US" sz="2000">
                <a:solidFill>
                  <a:schemeClr val="bg1"/>
                </a:solidFill>
              </a:rPr>
              <a:t>Couverture de la CPN 4ème visite (%)</a:t>
            </a:r>
            <a:r>
              <a:rPr baseline="30000" lang="en-US" sz="2000">
                <a:solidFill>
                  <a:schemeClr val="bg1"/>
                </a:solidFill>
              </a:rPr>
            </a:r>
            <a:r>
              <a:rPr lang="en-US" sz="2000">
                <a:solidFill>
                  <a:schemeClr val="bg1"/>
                </a:solidFill>
              </a:rPr>
            </a:r>
          </a:p>
        </p:txBody>
      </p:sp>
      <p:sp>
        <p:nvSpPr>
          <p:cNvPr id="9" name="numerator">
            <a:extLst>
              <a:ext uri="{FF2B5EF4-FFF2-40B4-BE49-F238E27FC236}">
                <a16:creationId xmlns:a16="http://schemas.microsoft.com/office/drawing/2014/main" id="{B2E00B9B-F9AD-DC72-D9E8-878B0F150765}"/>
              </a:ext>
            </a:extLst>
          </p:cNvPr>
          <p:cNvSpPr txBox="1"/>
          <p:nvPr/>
        </p:nvSpPr>
        <p:spPr>
          <a:xfrm>
            <a:off x="4828777" y="3284601"/>
            <a:ext cx="2902226" cy="523220"/>
          </a:xfrm>
          <a:prstGeom prst="rect">
            <a:avLst/>
          </a:prstGeom>
          <a:noFill/>
        </p:spPr>
        <p:txBody>
          <a:bodyPr rtlCol="0" wrap="square">
            <a:spAutoFit/>
          </a:bodyPr>
          <a:lstStyle/>
          <a:p txid="8a8989ba806417ddee5ea5f5d97d11fc">
            <a:pPr algn="ctr">
              <a:buClr>
                <a:srgbClr val="008CCF"/>
              </a:buClr>
            </a:pPr>
            <a:r>
              <a:rPr b="0" i="0" lang="en-US" strike="noStrike" sz="2800" u="none">
                <a:effectLst/>
              </a:rPr>
              <a:t>145 027</a:t>
            </a:r>
            <a:endParaRPr dirty="0" lang="en-US" sz="2800"/>
          </a:p>
        </p:txBody>
      </p:sp>
      <p:sp>
        <p:nvSpPr>
          <p:cNvPr id="10" name="denominator">
            <a:extLst>
              <a:ext uri="{FF2B5EF4-FFF2-40B4-BE49-F238E27FC236}">
                <a16:creationId xmlns:a16="http://schemas.microsoft.com/office/drawing/2014/main" id="{2A409724-7F5E-2750-2875-04D469A6E05B}"/>
              </a:ext>
            </a:extLst>
          </p:cNvPr>
          <p:cNvSpPr txBox="1"/>
          <p:nvPr/>
        </p:nvSpPr>
        <p:spPr>
          <a:xfrm>
            <a:off x="4828777" y="3980165"/>
            <a:ext cx="2950067" cy="523220"/>
          </a:xfrm>
          <a:prstGeom prst="rect">
            <a:avLst/>
          </a:prstGeom>
          <a:noFill/>
        </p:spPr>
        <p:txBody>
          <a:bodyPr rtlCol="0" wrap="square">
            <a:spAutoFit/>
          </a:bodyPr>
          <a:lstStyle/>
          <a:p txid="1d715fdbb49451108f4cee59d6e67311">
            <a:pPr algn="ctr">
              <a:buClr>
                <a:srgbClr val="008CCF"/>
              </a:buClr>
            </a:pPr>
            <a:r>
              <a:rPr b="0" i="0" lang="en-US" strike="noStrike" sz="2800" u="none">
                <a:effectLst/>
              </a:rPr>
              <a:t>400 000 </a:t>
            </a:r>
            <a:endParaRPr dirty="0" lang="en-US" sz="2800"/>
          </a:p>
        </p:txBody>
      </p:sp>
      <p:cxnSp>
        <p:nvCxnSpPr>
          <p:cNvPr id="11" name="Straight Connector 10">
            <a:extLst>
              <a:ext uri="{FF2B5EF4-FFF2-40B4-BE49-F238E27FC236}">
                <a16:creationId xmlns:a16="http://schemas.microsoft.com/office/drawing/2014/main" id="{2EA5D470-24F9-1D70-8588-FBE140728527}"/>
              </a:ext>
            </a:extLst>
          </p:cNvPr>
          <p:cNvCxnSpPr/>
          <p:nvPr/>
        </p:nvCxnSpPr>
        <p:spPr>
          <a:xfrm>
            <a:off x="4828777" y="3918610"/>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AFD5AE-A6BF-55D9-76EC-F0B2E440B7AD}"/>
              </a:ext>
            </a:extLst>
          </p:cNvPr>
          <p:cNvSpPr txBox="1"/>
          <p:nvPr/>
        </p:nvSpPr>
        <p:spPr>
          <a:xfrm>
            <a:off x="4255196" y="3595444"/>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13" name="TextBox 12">
            <a:extLst>
              <a:ext uri="{FF2B5EF4-FFF2-40B4-BE49-F238E27FC236}">
                <a16:creationId xmlns:a16="http://schemas.microsoft.com/office/drawing/2014/main" id="{ACE87385-8ABB-7544-8B2D-95F23DDC6B36}"/>
              </a:ext>
            </a:extLst>
          </p:cNvPr>
          <p:cNvSpPr txBox="1"/>
          <p:nvPr/>
        </p:nvSpPr>
        <p:spPr>
          <a:xfrm>
            <a:off x="7983039" y="3657000"/>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14" name="TextBox 13">
            <a:extLst>
              <a:ext uri="{FF2B5EF4-FFF2-40B4-BE49-F238E27FC236}">
                <a16:creationId xmlns:a16="http://schemas.microsoft.com/office/drawing/2014/main" id="{BBF6F9A7-C232-6412-D149-851EB48D3235}"/>
              </a:ext>
            </a:extLst>
          </p:cNvPr>
          <p:cNvSpPr txBox="1"/>
          <p:nvPr/>
        </p:nvSpPr>
        <p:spPr>
          <a:xfrm>
            <a:off x="8353537" y="3607598"/>
            <a:ext cx="938095" cy="584775"/>
          </a:xfrm>
          <a:prstGeom prst="rect">
            <a:avLst/>
          </a:prstGeom>
          <a:noFill/>
        </p:spPr>
        <p:txBody>
          <a:bodyPr rtlCol="0" wrap="square">
            <a:spAutoFit/>
          </a:bodyPr>
          <a:lstStyle/>
          <a:p txid="6183bcbc6a0c54d44f910e532e96896d">
            <a:pPr algn="l">
              <a:buClr>
                <a:srgbClr val="008CCF"/>
              </a:buClr>
            </a:pPr>
            <a:r>
              <a:rPr lang="nb-NO" sz="3200"/>
              <a:t>100</a:t>
            </a:r>
            <a:endParaRPr dirty="0" lang="en-US" sz="3200"/>
          </a:p>
        </p:txBody>
      </p:sp>
      <p:sp>
        <p:nvSpPr>
          <p:cNvPr id="17" name="Rectangle: Rounded Corners 16">
            <a:extLst>
              <a:ext uri="{FF2B5EF4-FFF2-40B4-BE49-F238E27FC236}">
                <a16:creationId xmlns:a16="http://schemas.microsoft.com/office/drawing/2014/main" id="{0E1E1BF2-6D85-0A45-1079-3EB5470AB3E6}"/>
              </a:ext>
            </a:extLst>
          </p:cNvPr>
          <p:cNvSpPr/>
          <p:nvPr/>
        </p:nvSpPr>
        <p:spPr>
          <a:xfrm>
            <a:off x="3871414" y="1950423"/>
            <a:ext cx="413983" cy="1117600"/>
          </a:xfrm>
          <a:prstGeom prst="roundRect">
            <a:avLst>
              <a:gd fmla="val 2412" name="adj"/>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TextBox 17">
            <a:extLst>
              <a:ext uri="{FF2B5EF4-FFF2-40B4-BE49-F238E27FC236}">
                <a16:creationId xmlns:a16="http://schemas.microsoft.com/office/drawing/2014/main" id="{E54F0FFC-BB71-7FDB-912B-BEE91BB85D10}"/>
              </a:ext>
            </a:extLst>
          </p:cNvPr>
          <p:cNvSpPr txBox="1"/>
          <p:nvPr/>
        </p:nvSpPr>
        <p:spPr>
          <a:xfrm>
            <a:off x="5173977" y="2241452"/>
            <a:ext cx="5095435" cy="461665"/>
          </a:xfrm>
          <a:prstGeom prst="rect">
            <a:avLst/>
          </a:prstGeom>
          <a:noFill/>
        </p:spPr>
        <p:txBody>
          <a:bodyPr rtlCol="0" wrap="square">
            <a:spAutoFit/>
          </a:bodyPr>
          <a:lstStyle/>
          <a:p txid="e22f92e8be1e14ca8e1c42db0d92bfb3">
            <a:pPr algn="l">
              <a:buClr>
                <a:srgbClr val="008CCF"/>
              </a:buClr>
            </a:pPr>
            <a:r>
              <a:rPr lang="es-ES" sz="2400"/>
              <a:t>Faites le calcul vous-même</a:t>
            </a:r>
          </a:p>
        </p:txBody>
      </p:sp>
      <p:pic>
        <p:nvPicPr>
          <p:cNvPr descr="Arrow: Straight with solid fill" id="20" name="Graphic 19">
            <a:extLst>
              <a:ext uri="{FF2B5EF4-FFF2-40B4-BE49-F238E27FC236}">
                <a16:creationId xmlns:a16="http://schemas.microsoft.com/office/drawing/2014/main" id="{5D9820AC-38A4-26D4-F62C-CEC733E0A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376958" y="2113942"/>
            <a:ext cx="705458" cy="705458"/>
          </a:xfrm>
          <a:prstGeom prst="rect">
            <a:avLst/>
          </a:prstGeom>
        </p:spPr>
      </p:pic>
      <p:sp>
        <p:nvSpPr>
          <p:cNvPr id="21" name="Rectangle: Rounded Corners 20">
            <a:extLst>
              <a:ext uri="{FF2B5EF4-FFF2-40B4-BE49-F238E27FC236}">
                <a16:creationId xmlns:a16="http://schemas.microsoft.com/office/drawing/2014/main" id="{6919E09A-497E-A3FB-D699-E0F40619EA2A}"/>
              </a:ext>
            </a:extLst>
          </p:cNvPr>
          <p:cNvSpPr/>
          <p:nvPr/>
        </p:nvSpPr>
        <p:spPr>
          <a:xfrm>
            <a:off x="2074461" y="2686600"/>
            <a:ext cx="2210936" cy="191236"/>
          </a:xfrm>
          <a:prstGeom prst="roundRect">
            <a:avLst>
              <a:gd fmla="val 2412" name="adj"/>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23" name="numerator arrow">
            <a:extLst>
              <a:ext uri="{FF2B5EF4-FFF2-40B4-BE49-F238E27FC236}">
                <a16:creationId xmlns:a16="http://schemas.microsoft.com/office/drawing/2014/main" id="{06331080-DE1F-0AF4-2DB9-81C66639CF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333571" y="1888723"/>
            <a:ext cx="705458" cy="705458"/>
          </a:xfrm>
          <a:prstGeom prst="rect">
            <a:avLst/>
          </a:prstGeom>
        </p:spPr>
      </p:pic>
      <p:pic>
        <p:nvPicPr>
          <p:cNvPr descr="Arrow: Slight curve with solid fill" id="24" name="denominator arrow">
            <a:extLst>
              <a:ext uri="{FF2B5EF4-FFF2-40B4-BE49-F238E27FC236}">
                <a16:creationId xmlns:a16="http://schemas.microsoft.com/office/drawing/2014/main" id="{FFA9C681-20D2-D331-A51D-8B13C514FC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355265" y="2263775"/>
            <a:ext cx="705458" cy="705458"/>
          </a:xfrm>
          <a:prstGeom prst="rect">
            <a:avLst/>
          </a:prstGeom>
        </p:spPr>
      </p:pic>
      <p:sp>
        <p:nvSpPr>
          <p:cNvPr id="25" name="TextBox 24">
            <a:extLst>
              <a:ext uri="{FF2B5EF4-FFF2-40B4-BE49-F238E27FC236}">
                <a16:creationId xmlns:a16="http://schemas.microsoft.com/office/drawing/2014/main" id="{A300B8BD-3F83-4D3A-FDA8-585C6E055350}"/>
              </a:ext>
            </a:extLst>
          </p:cNvPr>
          <p:cNvSpPr txBox="1"/>
          <p:nvPr/>
        </p:nvSpPr>
        <p:spPr>
          <a:xfrm>
            <a:off x="9339473" y="3563511"/>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26" name="TextBox 25">
            <a:extLst>
              <a:ext uri="{FF2B5EF4-FFF2-40B4-BE49-F238E27FC236}">
                <a16:creationId xmlns:a16="http://schemas.microsoft.com/office/drawing/2014/main" id="{2740D1DD-42B2-B6BD-5013-3346D5F344B7}"/>
              </a:ext>
            </a:extLst>
          </p:cNvPr>
          <p:cNvSpPr txBox="1"/>
          <p:nvPr/>
        </p:nvSpPr>
        <p:spPr>
          <a:xfrm>
            <a:off x="9834872" y="3607598"/>
            <a:ext cx="1118878" cy="584775"/>
          </a:xfrm>
          <a:prstGeom prst="rect">
            <a:avLst/>
          </a:prstGeom>
          <a:noFill/>
        </p:spPr>
        <p:txBody>
          <a:bodyPr rtlCol="0" wrap="square">
            <a:spAutoFit/>
          </a:bodyPr>
          <a:lstStyle/>
          <a:p txid="f259ce19fde2e0835bf0d0e1f930e1dc">
            <a:pPr algn="l">
              <a:buClr>
                <a:srgbClr val="008CCF"/>
              </a:buClr>
            </a:pPr>
            <a:r>
              <a:rPr lang="nb-NO" sz="3200"/>
              <a:t>36.3</a:t>
            </a:r>
            <a:endParaRPr dirty="0" lang="en-US" sz="3200"/>
          </a:p>
        </p:txBody>
      </p:sp>
      <p:pic>
        <p:nvPicPr>
          <p:cNvPr id="27" name="Graphic 26">
            <a:extLst>
              <a:ext uri="{FF2B5EF4-FFF2-40B4-BE49-F238E27FC236}">
                <a16:creationId xmlns:a16="http://schemas.microsoft.com/office/drawing/2014/main" id="{F2F877D4-ABCB-D711-9F96-D8FBCF2A8D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
            <a:off x="10892584" y="3573188"/>
            <a:ext cx="605225" cy="563160"/>
          </a:xfrm>
          <a:prstGeom prst="rect">
            <a:avLst/>
          </a:prstGeom>
        </p:spPr>
      </p:pic>
      <p:pic>
        <p:nvPicPr>
          <p:cNvPr id="28" name="Graphic 27">
            <a:extLst>
              <a:ext uri="{FF2B5EF4-FFF2-40B4-BE49-F238E27FC236}">
                <a16:creationId xmlns:a16="http://schemas.microsoft.com/office/drawing/2014/main" id="{7BB2FE90-4E62-C0C6-10F9-4477612B8A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
            <a:off x="4395588" y="2343377"/>
            <a:ext cx="605225" cy="563160"/>
          </a:xfrm>
          <a:prstGeom prst="rect">
            <a:avLst/>
          </a:prstGeom>
        </p:spPr>
      </p:pic>
    </p:spTree>
    <p:custDataLst>
      <p:tags r:id="rId1"/>
    </p:custDataLst>
    <p:extLst>
      <p:ext uri="{BB962C8B-B14F-4D97-AF65-F5344CB8AC3E}">
        <p14:creationId xmlns:p14="http://schemas.microsoft.com/office/powerpoint/2010/main" val="2660305914"/>
      </p:ext>
    </p:extLst>
  </p:cSld>
  <p:clrMapOvr>
    <a:masterClrMapping/>
  </p:clrMapOvr>
  <mc:AlternateContent xmlns:mc="http://schemas.openxmlformats.org/markup-compatibility/2006" xmlns:p14="http://schemas.microsoft.com/office/powerpoint/2010/main">
    <mc:Choice Requires="p14">
      <p:transition advTm="34891" p14:dur="250"/>
    </mc:Choice>
    <mc:Fallback xmlns="">
      <p:transition advTm="34891"/>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20"/>
                                        </p:tgtEl>
                                        <p:attrNameLst>
                                          <p:attrName>style.visibility</p:attrName>
                                        </p:attrNameLst>
                                      </p:cBhvr>
                                      <p:to>
                                        <p:strVal val="visible"/>
                                      </p:to>
                                    </p:set>
                                    <p:animEffect filter="wipe(left)" transition="in">
                                      <p:cBhvr>
                                        <p:cTn dur="500" id="12"/>
                                        <p:tgtEl>
                                          <p:spTgt spid="20"/>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18"/>
                                        </p:tgtEl>
                                        <p:attrNameLst>
                                          <p:attrName>style.visibility</p:attrName>
                                        </p:attrNameLst>
                                      </p:cBhvr>
                                      <p:to>
                                        <p:strVal val="visible"/>
                                      </p:to>
                                    </p:set>
                                    <p:animEffect filter="fade" transition="in">
                                      <p:cBhvr>
                                        <p:cTn dur="500" id="16"/>
                                        <p:tgtEl>
                                          <p:spTgt spid="18"/>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17"/>
                                        </p:tgtEl>
                                      </p:cBhvr>
                                    </p:animEffect>
                                    <p:set>
                                      <p:cBhvr>
                                        <p:cTn dur="1" fill="hold" id="21">
                                          <p:stCondLst>
                                            <p:cond delay="499"/>
                                          </p:stCondLst>
                                        </p:cTn>
                                        <p:tgtEl>
                                          <p:spTgt spid="17"/>
                                        </p:tgtEl>
                                        <p:attrNameLst>
                                          <p:attrName>style.visibility</p:attrName>
                                        </p:attrNameLst>
                                      </p:cBhvr>
                                      <p:to>
                                        <p:strVal val="hidden"/>
                                      </p:to>
                                    </p:set>
                                  </p:childTnLst>
                                </p:cTn>
                              </p:par>
                              <p:par>
                                <p:cTn fill="hold" id="22" nodeType="withEffect" presetClass="exit" presetID="10" presetSubtype="0">
                                  <p:stCondLst>
                                    <p:cond delay="0"/>
                                  </p:stCondLst>
                                  <p:childTnLst>
                                    <p:animEffect filter="fade" transition="out">
                                      <p:cBhvr>
                                        <p:cTn dur="500" id="23"/>
                                        <p:tgtEl>
                                          <p:spTgt spid="20"/>
                                        </p:tgtEl>
                                      </p:cBhvr>
                                    </p:animEffect>
                                    <p:set>
                                      <p:cBhvr>
                                        <p:cTn dur="1" fill="hold" id="24">
                                          <p:stCondLst>
                                            <p:cond delay="499"/>
                                          </p:stCondLst>
                                        </p:cTn>
                                        <p:tgtEl>
                                          <p:spTgt spid="20"/>
                                        </p:tgtEl>
                                        <p:attrNameLst>
                                          <p:attrName>style.visibility</p:attrName>
                                        </p:attrNameLst>
                                      </p:cBhvr>
                                      <p:to>
                                        <p:strVal val="hidden"/>
                                      </p:to>
                                    </p:set>
                                  </p:childTnLst>
                                </p:cTn>
                              </p:par>
                              <p:par>
                                <p:cTn fill="hold" grpId="1" id="25" nodeType="withEffect" presetClass="exit" presetID="10" presetSubtype="0">
                                  <p:stCondLst>
                                    <p:cond delay="0"/>
                                  </p:stCondLst>
                                  <p:childTnLst>
                                    <p:animEffect filter="fade" transition="out">
                                      <p:cBhvr>
                                        <p:cTn dur="500" id="26"/>
                                        <p:tgtEl>
                                          <p:spTgt spid="18"/>
                                        </p:tgtEl>
                                      </p:cBhvr>
                                    </p:animEffect>
                                    <p:set>
                                      <p:cBhvr>
                                        <p:cTn dur="1" fill="hold" id="27">
                                          <p:stCondLst>
                                            <p:cond delay="499"/>
                                          </p:stCondLst>
                                        </p:cTn>
                                        <p:tgtEl>
                                          <p:spTgt spid="18"/>
                                        </p:tgtEl>
                                        <p:attrNameLst>
                                          <p:attrName>style.visibility</p:attrName>
                                        </p:attrNameLst>
                                      </p:cBhvr>
                                      <p:to>
                                        <p:strVal val="hidden"/>
                                      </p:to>
                                    </p:se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1"/>
                                        </p:tgtEl>
                                        <p:attrNameLst>
                                          <p:attrName>style.visibility</p:attrName>
                                        </p:attrNameLst>
                                      </p:cBhvr>
                                      <p:to>
                                        <p:strVal val="visible"/>
                                      </p:to>
                                    </p:set>
                                    <p:animEffect filter="fade" transition="in">
                                      <p:cBhvr>
                                        <p:cTn dur="500" id="32"/>
                                        <p:tgtEl>
                                          <p:spTgt spid="21"/>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id="38" nodeType="withEffect" presetClass="entr" presetID="10" presetSubtype="0">
                                  <p:stCondLst>
                                    <p:cond delay="0"/>
                                  </p:stCondLst>
                                  <p:childTnLst>
                                    <p:set>
                                      <p:cBhvr>
                                        <p:cTn dur="1" fill="hold" id="39">
                                          <p:stCondLst>
                                            <p:cond delay="0"/>
                                          </p:stCondLst>
                                        </p:cTn>
                                        <p:tgtEl>
                                          <p:spTgt spid="11"/>
                                        </p:tgtEl>
                                        <p:attrNameLst>
                                          <p:attrName>style.visibility</p:attrName>
                                        </p:attrNameLst>
                                      </p:cBhvr>
                                      <p:to>
                                        <p:strVal val="visible"/>
                                      </p:to>
                                    </p:set>
                                    <p:animEffect filter="fade" transition="in">
                                      <p:cBhvr>
                                        <p:cTn dur="500" id="40"/>
                                        <p:tgtEl>
                                          <p:spTgt spid="11"/>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2"/>
                                        </p:tgtEl>
                                        <p:attrNameLst>
                                          <p:attrName>style.visibility</p:attrName>
                                        </p:attrNameLst>
                                      </p:cBhvr>
                                      <p:to>
                                        <p:strVal val="visible"/>
                                      </p:to>
                                    </p:set>
                                    <p:animEffect filter="fade" transition="in">
                                      <p:cBhvr>
                                        <p:cTn dur="500" id="43"/>
                                        <p:tgtEl>
                                          <p:spTgt spid="12"/>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25"/>
                                        </p:tgtEl>
                                        <p:attrNameLst>
                                          <p:attrName>style.visibility</p:attrName>
                                        </p:attrNameLst>
                                      </p:cBhvr>
                                      <p:to>
                                        <p:strVal val="visible"/>
                                      </p:to>
                                    </p:set>
                                    <p:animEffect filter="fade" transition="in">
                                      <p:cBhvr>
                                        <p:cTn dur="500" id="46"/>
                                        <p:tgtEl>
                                          <p:spTgt spid="25"/>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8"/>
                                        </p:tgtEl>
                                        <p:attrNameLst>
                                          <p:attrName>style.visibility</p:attrName>
                                        </p:attrNameLst>
                                      </p:cBhvr>
                                      <p:to>
                                        <p:strVal val="visible"/>
                                      </p:to>
                                    </p:set>
                                    <p:animEffect filter="fade" transition="in">
                                      <p:cBhvr>
                                        <p:cTn dur="500" id="49"/>
                                        <p:tgtEl>
                                          <p:spTgt spid="8"/>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2">
                                  <p:stCondLst>
                                    <p:cond delay="0"/>
                                  </p:stCondLst>
                                  <p:childTnLst>
                                    <p:set>
                                      <p:cBhvr>
                                        <p:cTn dur="1" fill="hold" id="53">
                                          <p:stCondLst>
                                            <p:cond delay="0"/>
                                          </p:stCondLst>
                                        </p:cTn>
                                        <p:tgtEl>
                                          <p:spTgt spid="23"/>
                                        </p:tgtEl>
                                        <p:attrNameLst>
                                          <p:attrName>style.visibility</p:attrName>
                                        </p:attrNameLst>
                                      </p:cBhvr>
                                      <p:to>
                                        <p:strVal val="visible"/>
                                      </p:to>
                                    </p:set>
                                    <p:animEffect filter="wipe(right)" transition="in">
                                      <p:cBhvr>
                                        <p:cTn dur="500" id="54"/>
                                        <p:tgtEl>
                                          <p:spTgt spid="23"/>
                                        </p:tgtEl>
                                      </p:cBhvr>
                                    </p:animEffect>
                                  </p:childTnLst>
                                </p:cTn>
                              </p:par>
                              <p:par>
                                <p:cTn fill="hold" grpId="0" id="55" nodeType="withEffect" presetClass="entr" presetID="10" presetSubtype="0">
                                  <p:stCondLst>
                                    <p:cond delay="0"/>
                                  </p:stCondLst>
                                  <p:childTnLst>
                                    <p:set>
                                      <p:cBhvr>
                                        <p:cTn dur="1" fill="hold" id="56">
                                          <p:stCondLst>
                                            <p:cond delay="0"/>
                                          </p:stCondLst>
                                        </p:cTn>
                                        <p:tgtEl>
                                          <p:spTgt spid="9"/>
                                        </p:tgtEl>
                                        <p:attrNameLst>
                                          <p:attrName>style.visibility</p:attrName>
                                        </p:attrNameLst>
                                      </p:cBhvr>
                                      <p:to>
                                        <p:strVal val="visible"/>
                                      </p:to>
                                    </p:set>
                                    <p:animEffect filter="fade" transition="in">
                                      <p:cBhvr>
                                        <p:cTn dur="500" id="57"/>
                                        <p:tgtEl>
                                          <p:spTgt spid="9"/>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0"/>
                                        </p:tgtEl>
                                        <p:attrNameLst>
                                          <p:attrName>style.visibility</p:attrName>
                                        </p:attrNameLst>
                                      </p:cBhvr>
                                      <p:to>
                                        <p:strVal val="visible"/>
                                      </p:to>
                                    </p:set>
                                    <p:animEffect filter="fade" transition="in">
                                      <p:cBhvr>
                                        <p:cTn dur="500" id="62"/>
                                        <p:tgtEl>
                                          <p:spTgt spid="10"/>
                                        </p:tgtEl>
                                      </p:cBhvr>
                                    </p:animEffect>
                                  </p:childTnLst>
                                </p:cTn>
                              </p:par>
                              <p:par>
                                <p:cTn fill="hold" id="63" nodeType="withEffect" presetClass="exit" presetID="22" presetSubtype="8">
                                  <p:stCondLst>
                                    <p:cond delay="0"/>
                                  </p:stCondLst>
                                  <p:childTnLst>
                                    <p:animEffect filter="wipe(left)" transition="out">
                                      <p:cBhvr>
                                        <p:cTn dur="500" id="64"/>
                                        <p:tgtEl>
                                          <p:spTgt spid="23"/>
                                        </p:tgtEl>
                                      </p:cBhvr>
                                    </p:animEffect>
                                    <p:set>
                                      <p:cBhvr>
                                        <p:cTn dur="1" fill="hold" id="65">
                                          <p:stCondLst>
                                            <p:cond delay="499"/>
                                          </p:stCondLst>
                                        </p:cTn>
                                        <p:tgtEl>
                                          <p:spTgt spid="23"/>
                                        </p:tgtEl>
                                        <p:attrNameLst>
                                          <p:attrName>style.visibility</p:attrName>
                                        </p:attrNameLst>
                                      </p:cBhvr>
                                      <p:to>
                                        <p:strVal val="hidden"/>
                                      </p:to>
                                    </p:set>
                                  </p:childTnLst>
                                </p:cTn>
                              </p:par>
                              <p:par>
                                <p:cTn fill="hold" id="66" nodeType="withEffect" presetClass="entr" presetID="22" presetSubtype="2">
                                  <p:stCondLst>
                                    <p:cond delay="0"/>
                                  </p:stCondLst>
                                  <p:childTnLst>
                                    <p:set>
                                      <p:cBhvr>
                                        <p:cTn dur="1" fill="hold" id="67">
                                          <p:stCondLst>
                                            <p:cond delay="0"/>
                                          </p:stCondLst>
                                        </p:cTn>
                                        <p:tgtEl>
                                          <p:spTgt spid="24"/>
                                        </p:tgtEl>
                                        <p:attrNameLst>
                                          <p:attrName>style.visibility</p:attrName>
                                        </p:attrNameLst>
                                      </p:cBhvr>
                                      <p:to>
                                        <p:strVal val="visible"/>
                                      </p:to>
                                    </p:set>
                                    <p:animEffect filter="wipe(right)" transition="in">
                                      <p:cBhvr>
                                        <p:cTn dur="500" id="68"/>
                                        <p:tgtEl>
                                          <p:spTgt spid="24"/>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14"/>
                                        </p:tgtEl>
                                        <p:attrNameLst>
                                          <p:attrName>style.visibility</p:attrName>
                                        </p:attrNameLst>
                                      </p:cBhvr>
                                      <p:to>
                                        <p:strVal val="visible"/>
                                      </p:to>
                                    </p:set>
                                    <p:animEffect filter="fade" transition="in">
                                      <p:cBhvr>
                                        <p:cTn dur="500" id="73"/>
                                        <p:tgtEl>
                                          <p:spTgt spid="14"/>
                                        </p:tgtEl>
                                      </p:cBhvr>
                                    </p:animEffect>
                                  </p:childTnLst>
                                </p:cTn>
                              </p:par>
                              <p:par>
                                <p:cTn fill="hold" id="74" nodeType="withEffect" presetClass="exit" presetID="22" presetSubtype="8">
                                  <p:stCondLst>
                                    <p:cond delay="0"/>
                                  </p:stCondLst>
                                  <p:childTnLst>
                                    <p:animEffect filter="wipe(left)" transition="out">
                                      <p:cBhvr>
                                        <p:cTn dur="500" id="75"/>
                                        <p:tgtEl>
                                          <p:spTgt spid="24"/>
                                        </p:tgtEl>
                                      </p:cBhvr>
                                    </p:animEffect>
                                    <p:set>
                                      <p:cBhvr>
                                        <p:cTn dur="1" fill="hold" id="76">
                                          <p:stCondLst>
                                            <p:cond delay="499"/>
                                          </p:stCondLst>
                                        </p:cTn>
                                        <p:tgtEl>
                                          <p:spTgt spid="24"/>
                                        </p:tgtEl>
                                        <p:attrNameLst>
                                          <p:attrName>style.visibility</p:attrName>
                                        </p:attrNameLst>
                                      </p:cBhvr>
                                      <p:to>
                                        <p:strVal val="hidden"/>
                                      </p:to>
                                    </p:set>
                                  </p:childTnLst>
                                </p:cTn>
                              </p:par>
                            </p:childTnLst>
                          </p:cTn>
                        </p:par>
                      </p:childTnLst>
                    </p:cTn>
                  </p:par>
                  <p:par>
                    <p:cTn fill="hold" id="77">
                      <p:stCondLst>
                        <p:cond delay="indefinite"/>
                      </p:stCondLst>
                      <p:childTnLst>
                        <p:par>
                          <p:cTn fill="hold" id="78">
                            <p:stCondLst>
                              <p:cond delay="0"/>
                            </p:stCondLst>
                            <p:childTnLst>
                              <p:par>
                                <p:cTn fill="hold" grpId="0" id="79" nodeType="clickEffect" presetClass="entr" presetID="10" presetSubtype="0">
                                  <p:stCondLst>
                                    <p:cond delay="0"/>
                                  </p:stCondLst>
                                  <p:childTnLst>
                                    <p:set>
                                      <p:cBhvr>
                                        <p:cTn dur="1" fill="hold" id="80">
                                          <p:stCondLst>
                                            <p:cond delay="0"/>
                                          </p:stCondLst>
                                        </p:cTn>
                                        <p:tgtEl>
                                          <p:spTgt spid="26"/>
                                        </p:tgtEl>
                                        <p:attrNameLst>
                                          <p:attrName>style.visibility</p:attrName>
                                        </p:attrNameLst>
                                      </p:cBhvr>
                                      <p:to>
                                        <p:strVal val="visible"/>
                                      </p:to>
                                    </p:set>
                                    <p:animEffect filter="fade" transition="in">
                                      <p:cBhvr>
                                        <p:cTn dur="500" id="81"/>
                                        <p:tgtEl>
                                          <p:spTgt spid="26"/>
                                        </p:tgtEl>
                                      </p:cBhvr>
                                    </p:animEffect>
                                  </p:childTnLst>
                                </p:cTn>
                              </p:par>
                            </p:childTnLst>
                          </p:cTn>
                        </p:par>
                      </p:childTnLst>
                    </p:cTn>
                  </p:par>
                  <p:par>
                    <p:cTn fill="hold" id="82">
                      <p:stCondLst>
                        <p:cond delay="indefinite"/>
                      </p:stCondLst>
                      <p:childTnLst>
                        <p:par>
                          <p:cTn fill="hold" id="83">
                            <p:stCondLst>
                              <p:cond delay="0"/>
                            </p:stCondLst>
                            <p:childTnLst>
                              <p:par>
                                <p:cTn fill="hold" id="84" nodeType="clickEffect" presetClass="entr" presetID="22" presetSubtype="8">
                                  <p:stCondLst>
                                    <p:cond delay="0"/>
                                  </p:stCondLst>
                                  <p:childTnLst>
                                    <p:set>
                                      <p:cBhvr>
                                        <p:cTn dur="1" fill="hold" id="85">
                                          <p:stCondLst>
                                            <p:cond delay="0"/>
                                          </p:stCondLst>
                                        </p:cTn>
                                        <p:tgtEl>
                                          <p:spTgt spid="27"/>
                                        </p:tgtEl>
                                        <p:attrNameLst>
                                          <p:attrName>style.visibility</p:attrName>
                                        </p:attrNameLst>
                                      </p:cBhvr>
                                      <p:to>
                                        <p:strVal val="visible"/>
                                      </p:to>
                                    </p:set>
                                    <p:animEffect filter="wipe(left)" transition="in">
                                      <p:cBhvr>
                                        <p:cTn dur="250" id="86"/>
                                        <p:tgtEl>
                                          <p:spTgt spid="27"/>
                                        </p:tgtEl>
                                      </p:cBhvr>
                                    </p:animEffect>
                                  </p:childTnLst>
                                </p:cTn>
                              </p:par>
                              <p:par>
                                <p:cTn fill="hold" id="87" nodeType="withEffect" presetClass="entr" presetID="22" presetSubtype="8">
                                  <p:stCondLst>
                                    <p:cond delay="0"/>
                                  </p:stCondLst>
                                  <p:childTnLst>
                                    <p:set>
                                      <p:cBhvr>
                                        <p:cTn dur="1" fill="hold" id="88">
                                          <p:stCondLst>
                                            <p:cond delay="0"/>
                                          </p:stCondLst>
                                        </p:cTn>
                                        <p:tgtEl>
                                          <p:spTgt spid="28"/>
                                        </p:tgtEl>
                                        <p:attrNameLst>
                                          <p:attrName>style.visibility</p:attrName>
                                        </p:attrNameLst>
                                      </p:cBhvr>
                                      <p:to>
                                        <p:strVal val="visible"/>
                                      </p:to>
                                    </p:set>
                                    <p:animEffect filter="wipe(left)" transition="in">
                                      <p:cBhvr>
                                        <p:cTn dur="250" id="89"/>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9"/>
      <p:bldP grpId="0" spid="10"/>
      <p:bldP grpId="0" spid="12"/>
      <p:bldP grpId="0" spid="13"/>
      <p:bldP grpId="0" spid="14"/>
      <p:bldP animBg="1" grpId="0" spid="17"/>
      <p:bldP animBg="1" grpId="1" spid="17"/>
      <p:bldP grpId="0" spid="18"/>
      <p:bldP grpId="1" spid="18"/>
      <p:bldP animBg="1" grpId="0" spid="21"/>
      <p:bldP grpId="0" spid="25"/>
      <p:bldP grpId="0" spid="26"/>
    </p:bldLst>
  </p:timing>
</p:sld>
</file>

<file path=ppt/slides/slide6.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01D38B7-4F0C-D476-20CD-E75FB86E8D2F}"/>
              </a:ext>
            </a:extLst>
          </p:cNvPr>
          <p:cNvSpPr>
            <a:spLocks noAdjustHandles="1" noChangeArrowheads="1" noChangeShapeType="1" noEditPoints="1" noGrp="1" noMove="1" noResize="1" noRot="1"/>
          </p:cNvSpPr>
          <p:nvPr/>
        </p:nvSpPr>
        <p:spPr>
          <a:xfrm>
            <a:off x="5951349" y="3657600"/>
            <a:ext cx="643180" cy="604434"/>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 name="Oval 6">
            <a:extLst>
              <a:ext uri="{FF2B5EF4-FFF2-40B4-BE49-F238E27FC236}">
                <a16:creationId xmlns:a16="http://schemas.microsoft.com/office/drawing/2014/main" id="{2EC2C237-3249-00E9-8228-30F0F18B5921}"/>
              </a:ext>
            </a:extLst>
          </p:cNvPr>
          <p:cNvSpPr/>
          <p:nvPr/>
        </p:nvSpPr>
        <p:spPr>
          <a:xfrm>
            <a:off x="5951349" y="3657600"/>
            <a:ext cx="643180" cy="604434"/>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 name="Rectangle: Rounded Corners 7">
            <a:extLst>
              <a:ext uri="{FF2B5EF4-FFF2-40B4-BE49-F238E27FC236}">
                <a16:creationId xmlns:a16="http://schemas.microsoft.com/office/drawing/2014/main" id="{C66DCF50-487B-903D-05BF-609EF62E4224}"/>
              </a:ext>
            </a:extLst>
          </p:cNvPr>
          <p:cNvSpPr/>
          <p:nvPr/>
        </p:nvSpPr>
        <p:spPr>
          <a:xfrm>
            <a:off x="727186" y="3629271"/>
            <a:ext cx="3439821"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9f54492fd9037b1c513c316ce4cfbf">
            <a:pPr algn="ctr"/>
            <a:r>
              <a:rPr lang="en-US" sz="2000">
                <a:solidFill>
                  <a:schemeClr val="bg1"/>
                </a:solidFill>
              </a:rPr>
              <a:t>Taux d'abandon de CPN 1-8</a:t>
            </a:r>
          </a:p>
        </p:txBody>
      </p:sp>
      <p:sp>
        <p:nvSpPr>
          <p:cNvPr id="9" name="numerator">
            <a:extLst>
              <a:ext uri="{FF2B5EF4-FFF2-40B4-BE49-F238E27FC236}">
                <a16:creationId xmlns:a16="http://schemas.microsoft.com/office/drawing/2014/main" id="{8EF284BB-132B-BFF1-8703-4B757DF67A8C}"/>
              </a:ext>
            </a:extLst>
          </p:cNvPr>
          <p:cNvSpPr txBox="1"/>
          <p:nvPr/>
        </p:nvSpPr>
        <p:spPr>
          <a:xfrm>
            <a:off x="4855942" y="3352199"/>
            <a:ext cx="1388149" cy="523220"/>
          </a:xfrm>
          <a:prstGeom prst="rect">
            <a:avLst/>
          </a:prstGeom>
          <a:noFill/>
        </p:spPr>
        <p:txBody>
          <a:bodyPr lIns="0" rIns="0" rtlCol="0" wrap="square">
            <a:spAutoFit/>
          </a:bodyPr>
          <a:lstStyle/>
          <a:p txid="c94fdb43f4b8953a755502bfa1035d4b">
            <a:pPr algn="ctr">
              <a:buClr>
                <a:srgbClr val="008CCF"/>
              </a:buClr>
            </a:pPr>
            <a:r>
              <a:rPr b="0" i="0" lang="en-US" strike="noStrike" sz="2800" u="none">
                <a:effectLst/>
              </a:rPr>
              <a:t>290 857</a:t>
            </a:r>
            <a:endParaRPr dirty="0" lang="en-US" sz="2800"/>
          </a:p>
        </p:txBody>
      </p:sp>
      <p:sp>
        <p:nvSpPr>
          <p:cNvPr id="10" name="denominator">
            <a:extLst>
              <a:ext uri="{FF2B5EF4-FFF2-40B4-BE49-F238E27FC236}">
                <a16:creationId xmlns:a16="http://schemas.microsoft.com/office/drawing/2014/main" id="{A4A9F4FA-983C-81D9-8AF0-31EF2DBF9338}"/>
              </a:ext>
            </a:extLst>
          </p:cNvPr>
          <p:cNvSpPr txBox="1"/>
          <p:nvPr/>
        </p:nvSpPr>
        <p:spPr>
          <a:xfrm>
            <a:off x="4828777" y="3980165"/>
            <a:ext cx="2950067" cy="523220"/>
          </a:xfrm>
          <a:prstGeom prst="rect">
            <a:avLst/>
          </a:prstGeom>
          <a:noFill/>
        </p:spPr>
        <p:txBody>
          <a:bodyPr rtlCol="0" wrap="square">
            <a:spAutoFit/>
          </a:bodyPr>
          <a:lstStyle/>
          <a:p txid="c94fdb43f4b8953a755502bfa1035d4b">
            <a:pPr algn="ctr">
              <a:buClr>
                <a:srgbClr val="008CCF"/>
              </a:buClr>
            </a:pPr>
            <a:r>
              <a:rPr b="0" i="0" lang="en-US" strike="noStrike" sz="2800" u="none">
                <a:effectLst/>
              </a:rPr>
              <a:t>290 857</a:t>
            </a:r>
            <a:endParaRPr dirty="0" lang="en-US" sz="2800"/>
          </a:p>
        </p:txBody>
      </p:sp>
      <p:cxnSp>
        <p:nvCxnSpPr>
          <p:cNvPr id="11" name="Straight Connector 10">
            <a:extLst>
              <a:ext uri="{FF2B5EF4-FFF2-40B4-BE49-F238E27FC236}">
                <a16:creationId xmlns:a16="http://schemas.microsoft.com/office/drawing/2014/main" id="{1C6ACA1E-C01C-7A8D-29A0-A01F8E5A8266}"/>
              </a:ext>
            </a:extLst>
          </p:cNvPr>
          <p:cNvCxnSpPr/>
          <p:nvPr/>
        </p:nvCxnSpPr>
        <p:spPr>
          <a:xfrm>
            <a:off x="4828777" y="3918610"/>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CD7CAAA-889C-ACF2-EBF9-E2A1ADADFF72}"/>
              </a:ext>
            </a:extLst>
          </p:cNvPr>
          <p:cNvSpPr txBox="1"/>
          <p:nvPr/>
        </p:nvSpPr>
        <p:spPr>
          <a:xfrm>
            <a:off x="4255196" y="3595444"/>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13" name="TextBox 12">
            <a:extLst>
              <a:ext uri="{FF2B5EF4-FFF2-40B4-BE49-F238E27FC236}">
                <a16:creationId xmlns:a16="http://schemas.microsoft.com/office/drawing/2014/main" id="{4E2E9517-79FF-B5B9-5D6B-F13C0595FC18}"/>
              </a:ext>
            </a:extLst>
          </p:cNvPr>
          <p:cNvSpPr txBox="1"/>
          <p:nvPr/>
        </p:nvSpPr>
        <p:spPr>
          <a:xfrm>
            <a:off x="7983039" y="3657000"/>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14" name="TextBox 13">
            <a:extLst>
              <a:ext uri="{FF2B5EF4-FFF2-40B4-BE49-F238E27FC236}">
                <a16:creationId xmlns:a16="http://schemas.microsoft.com/office/drawing/2014/main" id="{8D5D5BE6-0131-9C55-6B98-AF3E537EB68A}"/>
              </a:ext>
            </a:extLst>
          </p:cNvPr>
          <p:cNvSpPr txBox="1"/>
          <p:nvPr/>
        </p:nvSpPr>
        <p:spPr>
          <a:xfrm>
            <a:off x="8353537" y="3607598"/>
            <a:ext cx="938095" cy="584775"/>
          </a:xfrm>
          <a:prstGeom prst="rect">
            <a:avLst/>
          </a:prstGeom>
          <a:noFill/>
        </p:spPr>
        <p:txBody>
          <a:bodyPr rtlCol="0" wrap="square">
            <a:spAutoFit/>
          </a:bodyPr>
          <a:lstStyle/>
          <a:p txid="6183bcbc6a0c54d44f910e532e96896d">
            <a:pPr algn="l">
              <a:buClr>
                <a:srgbClr val="008CCF"/>
              </a:buClr>
            </a:pPr>
            <a:r>
              <a:rPr lang="nb-NO" sz="3200"/>
              <a:t>100</a:t>
            </a:r>
            <a:endParaRPr dirty="0" lang="en-US" sz="3200"/>
          </a:p>
        </p:txBody>
      </p:sp>
      <p:sp>
        <p:nvSpPr>
          <p:cNvPr id="18" name="Rectangle: Rounded Corners 17">
            <a:extLst>
              <a:ext uri="{FF2B5EF4-FFF2-40B4-BE49-F238E27FC236}">
                <a16:creationId xmlns:a16="http://schemas.microsoft.com/office/drawing/2014/main" id="{0D0BA1C1-E1D7-BB47-118B-8477B50AF004}"/>
              </a:ext>
            </a:extLst>
          </p:cNvPr>
          <p:cNvSpPr/>
          <p:nvPr/>
        </p:nvSpPr>
        <p:spPr>
          <a:xfrm>
            <a:off x="2074461" y="2862126"/>
            <a:ext cx="2210936" cy="191236"/>
          </a:xfrm>
          <a:prstGeom prst="roundRect">
            <a:avLst>
              <a:gd fmla="val 2412" name="adj"/>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9" name="num1">
            <a:extLst>
              <a:ext uri="{FF2B5EF4-FFF2-40B4-BE49-F238E27FC236}">
                <a16:creationId xmlns:a16="http://schemas.microsoft.com/office/drawing/2014/main" id="{52721B55-5402-AF91-8ABD-F3BE7F3CD0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333571" y="1706892"/>
            <a:ext cx="705458" cy="705458"/>
          </a:xfrm>
          <a:prstGeom prst="rect">
            <a:avLst/>
          </a:prstGeom>
        </p:spPr>
      </p:pic>
      <p:pic>
        <p:nvPicPr>
          <p:cNvPr descr="Arrow: Slight curve with solid fill" id="20" name="num2">
            <a:extLst>
              <a:ext uri="{FF2B5EF4-FFF2-40B4-BE49-F238E27FC236}">
                <a16:creationId xmlns:a16="http://schemas.microsoft.com/office/drawing/2014/main" id="{1E27F7BB-073B-1DE1-BC33-2241130A75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336509" y="2052489"/>
            <a:ext cx="705458" cy="705458"/>
          </a:xfrm>
          <a:prstGeom prst="rect">
            <a:avLst/>
          </a:prstGeom>
        </p:spPr>
      </p:pic>
      <p:sp>
        <p:nvSpPr>
          <p:cNvPr id="21" name="TextBox 20">
            <a:extLst>
              <a:ext uri="{FF2B5EF4-FFF2-40B4-BE49-F238E27FC236}">
                <a16:creationId xmlns:a16="http://schemas.microsoft.com/office/drawing/2014/main" id="{CE8B0876-391A-36C4-EE29-9606C18D4D27}"/>
              </a:ext>
            </a:extLst>
          </p:cNvPr>
          <p:cNvSpPr txBox="1"/>
          <p:nvPr/>
        </p:nvSpPr>
        <p:spPr>
          <a:xfrm>
            <a:off x="9339473" y="3563511"/>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22" name="TextBox 21">
            <a:extLst>
              <a:ext uri="{FF2B5EF4-FFF2-40B4-BE49-F238E27FC236}">
                <a16:creationId xmlns:a16="http://schemas.microsoft.com/office/drawing/2014/main" id="{C3681CBB-00DD-9BEC-757B-B3A69539A455}"/>
              </a:ext>
            </a:extLst>
          </p:cNvPr>
          <p:cNvSpPr txBox="1"/>
          <p:nvPr/>
        </p:nvSpPr>
        <p:spPr>
          <a:xfrm>
            <a:off x="9834872" y="3607598"/>
            <a:ext cx="1118878" cy="584775"/>
          </a:xfrm>
          <a:prstGeom prst="rect">
            <a:avLst/>
          </a:prstGeom>
          <a:noFill/>
        </p:spPr>
        <p:txBody>
          <a:bodyPr rtlCol="0" wrap="square">
            <a:spAutoFit/>
          </a:bodyPr>
          <a:lstStyle/>
          <a:p txid="1457d0c92a8bae54e2c2542c365db566">
            <a:pPr algn="l">
              <a:buClr>
                <a:srgbClr val="008CCF"/>
              </a:buClr>
            </a:pPr>
            <a:r>
              <a:rPr lang="nb-NO" sz="3200"/>
              <a:t>87.5</a:t>
            </a:r>
            <a:endParaRPr dirty="0" lang="en-US" sz="3200"/>
          </a:p>
        </p:txBody>
      </p:sp>
      <p:pic>
        <p:nvPicPr>
          <p:cNvPr id="23" name="Graphic 22">
            <a:extLst>
              <a:ext uri="{FF2B5EF4-FFF2-40B4-BE49-F238E27FC236}">
                <a16:creationId xmlns:a16="http://schemas.microsoft.com/office/drawing/2014/main" id="{E5F7C1ED-E6E8-F095-4F29-18628479DB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
            <a:off x="10892584" y="3573188"/>
            <a:ext cx="605225" cy="563160"/>
          </a:xfrm>
          <a:prstGeom prst="rect">
            <a:avLst/>
          </a:prstGeom>
        </p:spPr>
      </p:pic>
      <p:pic>
        <p:nvPicPr>
          <p:cNvPr id="24" name="Graphic 23">
            <a:extLst>
              <a:ext uri="{FF2B5EF4-FFF2-40B4-BE49-F238E27FC236}">
                <a16:creationId xmlns:a16="http://schemas.microsoft.com/office/drawing/2014/main" id="{01E4DEE2-3417-F339-CEB1-1261A2735F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
            <a:off x="4379280" y="2551988"/>
            <a:ext cx="605225" cy="563160"/>
          </a:xfrm>
          <a:prstGeom prst="rect">
            <a:avLst/>
          </a:prstGeom>
        </p:spPr>
      </p:pic>
      <p:sp>
        <p:nvSpPr>
          <p:cNvPr id="25" name="numerator">
            <a:extLst>
              <a:ext uri="{FF2B5EF4-FFF2-40B4-BE49-F238E27FC236}">
                <a16:creationId xmlns:a16="http://schemas.microsoft.com/office/drawing/2014/main" id="{02FC88B4-7AC0-CF5B-2AE2-C1E1F38DE63C}"/>
              </a:ext>
            </a:extLst>
          </p:cNvPr>
          <p:cNvSpPr txBox="1"/>
          <p:nvPr/>
        </p:nvSpPr>
        <p:spPr>
          <a:xfrm>
            <a:off x="6431805" y="3352199"/>
            <a:ext cx="1388149" cy="523220"/>
          </a:xfrm>
          <a:prstGeom prst="rect">
            <a:avLst/>
          </a:prstGeom>
          <a:noFill/>
        </p:spPr>
        <p:txBody>
          <a:bodyPr lIns="0" rIns="0" rtlCol="0" wrap="square">
            <a:spAutoFit/>
          </a:bodyPr>
          <a:lstStyle/>
          <a:p txid="476513868c062678f30d97078a929641">
            <a:pPr algn="ctr">
              <a:buClr>
                <a:srgbClr val="008CCF"/>
              </a:buClr>
            </a:pPr>
            <a:r>
              <a:rPr b="0" i="0" lang="en-US" strike="noStrike" sz="2800" u="none">
                <a:effectLst/>
              </a:rPr>
              <a:t>36 255</a:t>
            </a:r>
            <a:endParaRPr dirty="0" lang="en-US" sz="2800"/>
          </a:p>
        </p:txBody>
      </p:sp>
      <p:sp>
        <p:nvSpPr>
          <p:cNvPr id="26" name="numerator">
            <a:extLst>
              <a:ext uri="{FF2B5EF4-FFF2-40B4-BE49-F238E27FC236}">
                <a16:creationId xmlns:a16="http://schemas.microsoft.com/office/drawing/2014/main" id="{47CD4772-AB16-778B-CFC8-1D4581306E29}"/>
              </a:ext>
            </a:extLst>
          </p:cNvPr>
          <p:cNvSpPr txBox="1"/>
          <p:nvPr/>
        </p:nvSpPr>
        <p:spPr>
          <a:xfrm>
            <a:off x="6206664" y="3352199"/>
            <a:ext cx="262567" cy="523220"/>
          </a:xfrm>
          <a:prstGeom prst="rect">
            <a:avLst/>
          </a:prstGeom>
          <a:noFill/>
        </p:spPr>
        <p:txBody>
          <a:bodyPr lIns="0" rIns="0" rtlCol="0" wrap="square">
            <a:spAutoFit/>
          </a:bodyPr>
          <a:lstStyle/>
          <a:p txid="835bc09c1e40553d6c125e263ea55323">
            <a:pPr algn="ctr">
              <a:buClr>
                <a:srgbClr val="008CCF"/>
              </a:buClr>
            </a:pPr>
            <a:r>
              <a:rPr b="0" i="0" lang="en-US" strike="noStrike" sz="2800" u="none">
                <a:effectLst/>
              </a:rPr>
              <a:t>-</a:t>
            </a:r>
            <a:endParaRPr dirty="0" lang="en-US" sz="2800"/>
          </a:p>
        </p:txBody>
      </p:sp>
      <p:pic>
        <p:nvPicPr>
          <p:cNvPr descr="Arrow: Slight curve with solid fill" id="27" name="den arrow">
            <a:extLst>
              <a:ext uri="{FF2B5EF4-FFF2-40B4-BE49-F238E27FC236}">
                <a16:creationId xmlns:a16="http://schemas.microsoft.com/office/drawing/2014/main" id="{843CA3BE-941C-44AA-B526-684C2D9E79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338956" y="1718963"/>
            <a:ext cx="705458" cy="705458"/>
          </a:xfrm>
          <a:prstGeom prst="rect">
            <a:avLst/>
          </a:prstGeom>
        </p:spPr>
      </p:pic>
    </p:spTree>
    <p:custDataLst>
      <p:tags r:id="rId1"/>
    </p:custDataLst>
    <p:extLst>
      <p:ext uri="{BB962C8B-B14F-4D97-AF65-F5344CB8AC3E}">
        <p14:creationId xmlns:p14="http://schemas.microsoft.com/office/powerpoint/2010/main" val="579367624"/>
      </p:ext>
    </p:extLst>
  </p:cSld>
  <p:clrMapOvr>
    <a:masterClrMapping/>
  </p:clrMapOvr>
  <p:transition advTm="25619"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3"/>
                                        </p:tgtEl>
                                        <p:attrNameLst>
                                          <p:attrName>style.visibility</p:attrName>
                                        </p:attrNameLst>
                                      </p:cBhvr>
                                      <p:to>
                                        <p:strVal val="visible"/>
                                      </p:to>
                                    </p:set>
                                    <p:animEffect filter="fade" transition="in">
                                      <p:cBhvr>
                                        <p:cTn dur="500" id="12"/>
                                        <p:tgtEl>
                                          <p:spTgt spid="13"/>
                                        </p:tgtEl>
                                      </p:cBhvr>
                                    </p:animEffect>
                                  </p:childTnLst>
                                </p:cTn>
                              </p:par>
                              <p:par>
                                <p:cTn fill="hold" id="13" nodeType="withEffect" presetClass="entr" presetID="10" presetSubtype="0">
                                  <p:stCondLst>
                                    <p:cond delay="0"/>
                                  </p:stCondLst>
                                  <p:childTnLst>
                                    <p:set>
                                      <p:cBhvr>
                                        <p:cTn dur="1" fill="hold" id="14">
                                          <p:stCondLst>
                                            <p:cond delay="0"/>
                                          </p:stCondLst>
                                        </p:cTn>
                                        <p:tgtEl>
                                          <p:spTgt spid="11"/>
                                        </p:tgtEl>
                                        <p:attrNameLst>
                                          <p:attrName>style.visibility</p:attrName>
                                        </p:attrNameLst>
                                      </p:cBhvr>
                                      <p:to>
                                        <p:strVal val="visible"/>
                                      </p:to>
                                    </p:set>
                                    <p:animEffect filter="fade" transition="in">
                                      <p:cBhvr>
                                        <p:cTn dur="500" id="15"/>
                                        <p:tgtEl>
                                          <p:spTgt spid="1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500" id="18"/>
                                        <p:tgtEl>
                                          <p:spTgt spid="1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21"/>
                                        </p:tgtEl>
                                        <p:attrNameLst>
                                          <p:attrName>style.visibility</p:attrName>
                                        </p:attrNameLst>
                                      </p:cBhvr>
                                      <p:to>
                                        <p:strVal val="visible"/>
                                      </p:to>
                                    </p:set>
                                    <p:animEffect filter="fade" transition="in">
                                      <p:cBhvr>
                                        <p:cTn dur="500" id="21"/>
                                        <p:tgtEl>
                                          <p:spTgt spid="21"/>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2">
                                  <p:stCondLst>
                                    <p:cond delay="0"/>
                                  </p:stCondLst>
                                  <p:childTnLst>
                                    <p:set>
                                      <p:cBhvr>
                                        <p:cTn dur="1" fill="hold" id="28">
                                          <p:stCondLst>
                                            <p:cond delay="0"/>
                                          </p:stCondLst>
                                        </p:cTn>
                                        <p:tgtEl>
                                          <p:spTgt spid="19"/>
                                        </p:tgtEl>
                                        <p:attrNameLst>
                                          <p:attrName>style.visibility</p:attrName>
                                        </p:attrNameLst>
                                      </p:cBhvr>
                                      <p:to>
                                        <p:strVal val="visible"/>
                                      </p:to>
                                    </p:set>
                                    <p:animEffect filter="wipe(right)" transition="in">
                                      <p:cBhvr>
                                        <p:cTn dur="500" id="29"/>
                                        <p:tgtEl>
                                          <p:spTgt spid="19"/>
                                        </p:tgtEl>
                                      </p:cBhvr>
                                    </p:animEffect>
                                  </p:childTnLst>
                                </p:cTn>
                              </p:par>
                              <p:par>
                                <p:cTn fill="hold" grpId="0" id="30" nodeType="withEffect" presetClass="entr" presetID="10" presetSubtype="0">
                                  <p:stCondLst>
                                    <p:cond delay="0"/>
                                  </p:stCondLst>
                                  <p:childTnLst>
                                    <p:set>
                                      <p:cBhvr>
                                        <p:cTn dur="1" fill="hold" id="31">
                                          <p:stCondLst>
                                            <p:cond delay="0"/>
                                          </p:stCondLst>
                                        </p:cTn>
                                        <p:tgtEl>
                                          <p:spTgt spid="9"/>
                                        </p:tgtEl>
                                        <p:attrNameLst>
                                          <p:attrName>style.visibility</p:attrName>
                                        </p:attrNameLst>
                                      </p:cBhvr>
                                      <p:to>
                                        <p:strVal val="visible"/>
                                      </p:to>
                                    </p:set>
                                    <p:animEffect filter="fade" transition="in">
                                      <p:cBhvr>
                                        <p:cTn dur="500" id="32"/>
                                        <p:tgtEl>
                                          <p:spTgt spid="9"/>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6"/>
                                        </p:tgtEl>
                                        <p:attrNameLst>
                                          <p:attrName>style.visibility</p:attrName>
                                        </p:attrNameLst>
                                      </p:cBhvr>
                                      <p:to>
                                        <p:strVal val="visible"/>
                                      </p:to>
                                    </p:set>
                                    <p:animEffect filter="fade" transition="in">
                                      <p:cBhvr>
                                        <p:cTn dur="500" id="37"/>
                                        <p:tgtEl>
                                          <p:spTgt spid="26"/>
                                        </p:tgtEl>
                                      </p:cBhvr>
                                    </p:animEffect>
                                  </p:childTnLst>
                                </p:cTn>
                              </p:par>
                              <p:par>
                                <p:cTn fill="hold" id="38" nodeType="withEffect" presetClass="exit" presetID="22" presetSubtype="8">
                                  <p:stCondLst>
                                    <p:cond delay="0"/>
                                  </p:stCondLst>
                                  <p:childTnLst>
                                    <p:animEffect filter="wipe(left)" transition="out">
                                      <p:cBhvr>
                                        <p:cTn dur="500" id="39"/>
                                        <p:tgtEl>
                                          <p:spTgt spid="19"/>
                                        </p:tgtEl>
                                      </p:cBhvr>
                                    </p:animEffect>
                                    <p:set>
                                      <p:cBhvr>
                                        <p:cTn dur="1" fill="hold" id="40">
                                          <p:stCondLst>
                                            <p:cond delay="499"/>
                                          </p:stCondLst>
                                        </p:cTn>
                                        <p:tgtEl>
                                          <p:spTgt spid="19"/>
                                        </p:tgtEl>
                                        <p:attrNameLst>
                                          <p:attrName>style.visibility</p:attrName>
                                        </p:attrNameLst>
                                      </p:cBhvr>
                                      <p:to>
                                        <p:strVal val="hidden"/>
                                      </p:to>
                                    </p:set>
                                  </p:childTnLst>
                                </p:cTn>
                              </p:par>
                              <p:par>
                                <p:cTn fill="hold" grpId="0" id="41" nodeType="withEffect" presetClass="entr" presetID="10" presetSubtype="0">
                                  <p:stCondLst>
                                    <p:cond delay="0"/>
                                  </p:stCondLst>
                                  <p:childTnLst>
                                    <p:set>
                                      <p:cBhvr>
                                        <p:cTn dur="1" fill="hold" id="42">
                                          <p:stCondLst>
                                            <p:cond delay="0"/>
                                          </p:stCondLst>
                                        </p:cTn>
                                        <p:tgtEl>
                                          <p:spTgt spid="25"/>
                                        </p:tgtEl>
                                        <p:attrNameLst>
                                          <p:attrName>style.visibility</p:attrName>
                                        </p:attrNameLst>
                                      </p:cBhvr>
                                      <p:to>
                                        <p:strVal val="visible"/>
                                      </p:to>
                                    </p:set>
                                    <p:animEffect filter="fade" transition="in">
                                      <p:cBhvr>
                                        <p:cTn dur="500" id="43"/>
                                        <p:tgtEl>
                                          <p:spTgt spid="25"/>
                                        </p:tgtEl>
                                      </p:cBhvr>
                                    </p:animEffect>
                                  </p:childTnLst>
                                </p:cTn>
                              </p:par>
                              <p:par>
                                <p:cTn fill="hold" id="44" nodeType="withEffect" presetClass="entr" presetID="22" presetSubtype="2">
                                  <p:stCondLst>
                                    <p:cond delay="0"/>
                                  </p:stCondLst>
                                  <p:childTnLst>
                                    <p:set>
                                      <p:cBhvr>
                                        <p:cTn dur="1" fill="hold" id="45">
                                          <p:stCondLst>
                                            <p:cond delay="0"/>
                                          </p:stCondLst>
                                        </p:cTn>
                                        <p:tgtEl>
                                          <p:spTgt spid="20"/>
                                        </p:tgtEl>
                                        <p:attrNameLst>
                                          <p:attrName>style.visibility</p:attrName>
                                        </p:attrNameLst>
                                      </p:cBhvr>
                                      <p:to>
                                        <p:strVal val="visible"/>
                                      </p:to>
                                    </p:set>
                                    <p:animEffect filter="wipe(right)" transition="in">
                                      <p:cBhvr>
                                        <p:cTn dur="500" id="46"/>
                                        <p:tgtEl>
                                          <p:spTgt spid="20"/>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par>
                                <p:cTn fill="hold" id="52" nodeType="withEffect" presetClass="exit" presetID="22" presetSubtype="8">
                                  <p:stCondLst>
                                    <p:cond delay="0"/>
                                  </p:stCondLst>
                                  <p:childTnLst>
                                    <p:animEffect filter="wipe(left)" transition="out">
                                      <p:cBhvr>
                                        <p:cTn dur="500" id="53"/>
                                        <p:tgtEl>
                                          <p:spTgt spid="20"/>
                                        </p:tgtEl>
                                      </p:cBhvr>
                                    </p:animEffect>
                                    <p:set>
                                      <p:cBhvr>
                                        <p:cTn dur="1" fill="hold" id="54">
                                          <p:stCondLst>
                                            <p:cond delay="499"/>
                                          </p:stCondLst>
                                        </p:cTn>
                                        <p:tgtEl>
                                          <p:spTgt spid="20"/>
                                        </p:tgtEl>
                                        <p:attrNameLst>
                                          <p:attrName>style.visibility</p:attrName>
                                        </p:attrNameLst>
                                      </p:cBhvr>
                                      <p:to>
                                        <p:strVal val="hidden"/>
                                      </p:to>
                                    </p:set>
                                  </p:childTnLst>
                                </p:cTn>
                              </p:par>
                              <p:par>
                                <p:cTn fill="hold" id="55" nodeType="withEffect" presetClass="entr" presetID="22" presetSubtype="2">
                                  <p:stCondLst>
                                    <p:cond delay="0"/>
                                  </p:stCondLst>
                                  <p:childTnLst>
                                    <p:set>
                                      <p:cBhvr>
                                        <p:cTn dur="1" fill="hold" id="56">
                                          <p:stCondLst>
                                            <p:cond delay="0"/>
                                          </p:stCondLst>
                                        </p:cTn>
                                        <p:tgtEl>
                                          <p:spTgt spid="27"/>
                                        </p:tgtEl>
                                        <p:attrNameLst>
                                          <p:attrName>style.visibility</p:attrName>
                                        </p:attrNameLst>
                                      </p:cBhvr>
                                      <p:to>
                                        <p:strVal val="visible"/>
                                      </p:to>
                                    </p:set>
                                    <p:animEffect filter="wipe(right)" transition="in">
                                      <p:cBhvr>
                                        <p:cTn dur="500" id="57"/>
                                        <p:tgtEl>
                                          <p:spTgt spid="2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4"/>
                                        </p:tgtEl>
                                        <p:attrNameLst>
                                          <p:attrName>style.visibility</p:attrName>
                                        </p:attrNameLst>
                                      </p:cBhvr>
                                      <p:to>
                                        <p:strVal val="visible"/>
                                      </p:to>
                                    </p:set>
                                    <p:animEffect filter="fade" transition="in">
                                      <p:cBhvr>
                                        <p:cTn dur="500" id="62"/>
                                        <p:tgtEl>
                                          <p:spTgt spid="14"/>
                                        </p:tgtEl>
                                      </p:cBhvr>
                                    </p:animEffect>
                                  </p:childTnLst>
                                </p:cTn>
                              </p:par>
                              <p:par>
                                <p:cTn fill="hold" id="63" nodeType="withEffect" presetClass="exit" presetID="22" presetSubtype="8">
                                  <p:stCondLst>
                                    <p:cond delay="0"/>
                                  </p:stCondLst>
                                  <p:childTnLst>
                                    <p:animEffect filter="wipe(left)" transition="out">
                                      <p:cBhvr>
                                        <p:cTn dur="500" id="64"/>
                                        <p:tgtEl>
                                          <p:spTgt spid="27"/>
                                        </p:tgtEl>
                                      </p:cBhvr>
                                    </p:animEffect>
                                    <p:set>
                                      <p:cBhvr>
                                        <p:cTn dur="1" fill="hold" id="65">
                                          <p:stCondLst>
                                            <p:cond delay="499"/>
                                          </p:stCondLst>
                                        </p:cTn>
                                        <p:tgtEl>
                                          <p:spTgt spid="27"/>
                                        </p:tgtEl>
                                        <p:attrNameLst>
                                          <p:attrName>style.visibility</p:attrName>
                                        </p:attrNameLst>
                                      </p:cBhvr>
                                      <p:to>
                                        <p:strVal val="hidden"/>
                                      </p:to>
                                    </p:se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22"/>
                                        </p:tgtEl>
                                        <p:attrNameLst>
                                          <p:attrName>style.visibility</p:attrName>
                                        </p:attrNameLst>
                                      </p:cBhvr>
                                      <p:to>
                                        <p:strVal val="visible"/>
                                      </p:to>
                                    </p:set>
                                    <p:animEffect filter="fade" transition="in">
                                      <p:cBhvr>
                                        <p:cTn dur="500" id="70"/>
                                        <p:tgtEl>
                                          <p:spTgt spid="22"/>
                                        </p:tgtEl>
                                      </p:cBhvr>
                                    </p:animEffect>
                                  </p:childTnLst>
                                </p:cTn>
                              </p:par>
                            </p:childTnLst>
                          </p:cTn>
                        </p:par>
                      </p:childTnLst>
                    </p:cTn>
                  </p:par>
                  <p:par>
                    <p:cTn fill="hold" id="71">
                      <p:stCondLst>
                        <p:cond delay="indefinite"/>
                      </p:stCondLst>
                      <p:childTnLst>
                        <p:par>
                          <p:cTn fill="hold" id="72">
                            <p:stCondLst>
                              <p:cond delay="0"/>
                            </p:stCondLst>
                            <p:childTnLst>
                              <p:par>
                                <p:cTn fill="hold" id="73" nodeType="clickEffect" presetClass="entr" presetID="22" presetSubtype="8">
                                  <p:stCondLst>
                                    <p:cond delay="0"/>
                                  </p:stCondLst>
                                  <p:childTnLst>
                                    <p:set>
                                      <p:cBhvr>
                                        <p:cTn dur="1" fill="hold" id="74">
                                          <p:stCondLst>
                                            <p:cond delay="0"/>
                                          </p:stCondLst>
                                        </p:cTn>
                                        <p:tgtEl>
                                          <p:spTgt spid="23"/>
                                        </p:tgtEl>
                                        <p:attrNameLst>
                                          <p:attrName>style.visibility</p:attrName>
                                        </p:attrNameLst>
                                      </p:cBhvr>
                                      <p:to>
                                        <p:strVal val="visible"/>
                                      </p:to>
                                    </p:set>
                                    <p:animEffect filter="wipe(left)" transition="in">
                                      <p:cBhvr>
                                        <p:cTn dur="250" id="75"/>
                                        <p:tgtEl>
                                          <p:spTgt spid="23"/>
                                        </p:tgtEl>
                                      </p:cBhvr>
                                    </p:animEffect>
                                  </p:childTnLst>
                                </p:cTn>
                              </p:par>
                              <p:par>
                                <p:cTn fill="hold" id="76" nodeType="withEffect" presetClass="entr" presetID="22" presetSubtype="8">
                                  <p:stCondLst>
                                    <p:cond delay="0"/>
                                  </p:stCondLst>
                                  <p:childTnLst>
                                    <p:set>
                                      <p:cBhvr>
                                        <p:cTn dur="1" fill="hold" id="77">
                                          <p:stCondLst>
                                            <p:cond delay="0"/>
                                          </p:stCondLst>
                                        </p:cTn>
                                        <p:tgtEl>
                                          <p:spTgt spid="24"/>
                                        </p:tgtEl>
                                        <p:attrNameLst>
                                          <p:attrName>style.visibility</p:attrName>
                                        </p:attrNameLst>
                                      </p:cBhvr>
                                      <p:to>
                                        <p:strVal val="visible"/>
                                      </p:to>
                                    </p:set>
                                    <p:animEffect filter="wipe(left)" transition="in">
                                      <p:cBhvr>
                                        <p:cTn dur="250" id="78"/>
                                        <p:tgtEl>
                                          <p:spTgt spid="2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9"/>
      <p:bldP grpId="0" spid="10"/>
      <p:bldP grpId="0" spid="12"/>
      <p:bldP grpId="0" spid="13"/>
      <p:bldP grpId="0" spid="14"/>
      <p:bldP animBg="1" grpId="0" spid="18"/>
      <p:bldP grpId="0" spid="21"/>
      <p:bldP grpId="0" spid="22"/>
      <p:bldP grpId="0" spid="25"/>
      <p:bldP grpId="0" spid="26"/>
    </p:bldLst>
  </p:timing>
</p:sld>
</file>

<file path=ppt/slides/slide7.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D6BFB75-E418-9B15-9A97-4FBC592365CD}"/>
              </a:ext>
            </a:extLst>
          </p:cNvPr>
          <p:cNvSpPr>
            <a:spLocks noAdjustHandles="1" noChangeArrowheads="1" noChangeShapeType="1" noEditPoints="1" noGrp="1" noMove="1" noResize="1" noRot="1"/>
          </p:cNvSpPr>
          <p:nvPr/>
        </p:nvSpPr>
        <p:spPr>
          <a:xfrm>
            <a:off x="5702826" y="3484459"/>
            <a:ext cx="990149" cy="876526"/>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8" name="Rectangle: Rounded Corners 27">
            <a:extLst>
              <a:ext uri="{FF2B5EF4-FFF2-40B4-BE49-F238E27FC236}">
                <a16:creationId xmlns:a16="http://schemas.microsoft.com/office/drawing/2014/main" id="{B8ED415B-4EB1-C640-5E5C-7AC394EEA0C1}"/>
              </a:ext>
            </a:extLst>
          </p:cNvPr>
          <p:cNvSpPr/>
          <p:nvPr/>
        </p:nvSpPr>
        <p:spPr>
          <a:xfrm>
            <a:off x="4776252" y="1913871"/>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9" name="Group 28">
            <a:extLst>
              <a:ext uri="{FF2B5EF4-FFF2-40B4-BE49-F238E27FC236}">
                <a16:creationId xmlns:a16="http://schemas.microsoft.com/office/drawing/2014/main" id="{7B81FFB2-D0B0-781F-0D68-DEB8B1C75C70}"/>
              </a:ext>
            </a:extLst>
          </p:cNvPr>
          <p:cNvGrpSpPr/>
          <p:nvPr/>
        </p:nvGrpSpPr>
        <p:grpSpPr>
          <a:xfrm>
            <a:off x="4425104" y="1511535"/>
            <a:ext cx="804672" cy="804672"/>
            <a:chOff x="10901033" y="516564"/>
            <a:chExt cx="804672" cy="804672"/>
          </a:xfrm>
        </p:grpSpPr>
        <p:sp>
          <p:nvSpPr>
            <p:cNvPr id="30" name="Oval 29">
              <a:extLst>
                <a:ext uri="{FF2B5EF4-FFF2-40B4-BE49-F238E27FC236}">
                  <a16:creationId xmlns:a16="http://schemas.microsoft.com/office/drawing/2014/main" id="{4B247A38-CDED-4736-3A50-9704A4A6DCF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31" name="Group 30">
              <a:extLst>
                <a:ext uri="{FF2B5EF4-FFF2-40B4-BE49-F238E27FC236}">
                  <a16:creationId xmlns:a16="http://schemas.microsoft.com/office/drawing/2014/main" id="{9DFFD5BC-90F3-8273-3244-40A9DE1C53C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32" name="Freeform: Shape 31">
                <a:extLst>
                  <a:ext uri="{FF2B5EF4-FFF2-40B4-BE49-F238E27FC236}">
                    <a16:creationId xmlns:a16="http://schemas.microsoft.com/office/drawing/2014/main" id="{6CD222BC-677A-888E-24D9-239B4E33CB3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D47A52CE-8F67-647A-9BE5-F208EEE658BE}"/>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AD15FCB8-51C3-8A85-9A64-91C368170B7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E23934C1-F92E-5BCB-F02A-A00C474DFD45}"/>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36" name="TextBox 35">
            <a:extLst>
              <a:ext uri="{FF2B5EF4-FFF2-40B4-BE49-F238E27FC236}">
                <a16:creationId xmlns:a16="http://schemas.microsoft.com/office/drawing/2014/main" id="{9AB367C0-69FD-38BF-FD39-DEA70465DD27}"/>
              </a:ext>
            </a:extLst>
          </p:cNvPr>
          <p:cNvSpPr txBox="1"/>
          <p:nvPr/>
        </p:nvSpPr>
        <p:spPr>
          <a:xfrm>
            <a:off x="5271584" y="2390179"/>
            <a:ext cx="5301166" cy="461665"/>
          </a:xfrm>
          <a:prstGeom prst="rect">
            <a:avLst/>
          </a:prstGeom>
          <a:noFill/>
        </p:spPr>
        <p:txBody>
          <a:bodyPr rtlCol="0" wrap="square">
            <a:spAutoFit/>
          </a:bodyPr>
          <a:lstStyle/>
          <a:p txid="508bffe9b208563a3c691138c3c628ce">
            <a:pPr algn="l">
              <a:buClr>
                <a:srgbClr val="008CCF"/>
              </a:buClr>
            </a:pPr>
            <a:r>
              <a:rPr lang="es-ES" sz="2400"/>
              <a:t>Comment utiliser l'application Visualiseur de données :</a:t>
            </a:r>
          </a:p>
        </p:txBody>
      </p:sp>
      <p:sp>
        <p:nvSpPr>
          <p:cNvPr id="37" name="TextBox 36">
            <a:extLst>
              <a:ext uri="{FF2B5EF4-FFF2-40B4-BE49-F238E27FC236}">
                <a16:creationId xmlns:a16="http://schemas.microsoft.com/office/drawing/2014/main" id="{FD29C446-7A16-F60B-8AF6-7D7F15139FE8}"/>
              </a:ext>
            </a:extLst>
          </p:cNvPr>
          <p:cNvSpPr txBox="1"/>
          <p:nvPr/>
        </p:nvSpPr>
        <p:spPr>
          <a:xfrm>
            <a:off x="5346746" y="2876333"/>
            <a:ext cx="4601468" cy="461665"/>
          </a:xfrm>
          <a:prstGeom prst="rect">
            <a:avLst/>
          </a:prstGeom>
          <a:noFill/>
        </p:spPr>
        <p:txBody>
          <a:bodyPr rtlCol="0" wrap="square">
            <a:spAutoFit/>
          </a:bodyPr>
          <a:lstStyle/>
          <a:p txid="fff896075f33b9a1dd2a7169eb4d250d">
            <a:pPr algn="l" indent="-342900" marL="342900">
              <a:buClr>
                <a:srgbClr val="008CCF"/>
              </a:buClr>
              <a:buFont charset="0" panose="020B0604020202020204" pitchFamily="34" typeface="Arial"/>
              <a:buChar char="•"/>
            </a:pPr>
            <a:r>
              <a:rPr lang="es-ES" sz="2400"/>
              <a:t>Analyse des données DHIS2</a:t>
            </a:r>
          </a:p>
        </p:txBody>
      </p:sp>
    </p:spTree>
    <p:custDataLst>
      <p:tags r:id="rId1"/>
    </p:custDataLst>
    <p:extLst>
      <p:ext uri="{BB962C8B-B14F-4D97-AF65-F5344CB8AC3E}">
        <p14:creationId xmlns:p14="http://schemas.microsoft.com/office/powerpoint/2010/main" val="2109063496"/>
      </p:ext>
    </p:extLst>
  </p:cSld>
  <p:clrMapOvr>
    <a:masterClrMapping/>
  </p:clrMapOvr>
  <mc:AlternateContent xmlns:mc="http://schemas.openxmlformats.org/markup-compatibility/2006" xmlns:p14="http://schemas.microsoft.com/office/powerpoint/2010/main">
    <mc:Choice Requires="p14">
      <p:transition advTm="11615" p14:dur="2000" spd="slow"/>
    </mc:Choice>
    <mc:Fallback xmlns="">
      <p:transition advTm="1161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6"/>
                                        </p:tgtEl>
                                        <p:attrNameLst>
                                          <p:attrName>style.visibility</p:attrName>
                                        </p:attrNameLst>
                                      </p:cBhvr>
                                      <p:to>
                                        <p:strVal val="visible"/>
                                      </p:to>
                                    </p:set>
                                    <p:animEffect filter="fade" transition="in">
                                      <p:cBhvr>
                                        <p:cTn dur="500" id="15"/>
                                        <p:tgtEl>
                                          <p:spTgt spid="3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7"/>
                                        </p:tgtEl>
                                        <p:attrNameLst>
                                          <p:attrName>style.visibility</p:attrName>
                                        </p:attrNameLst>
                                      </p:cBhvr>
                                      <p:to>
                                        <p:strVal val="visible"/>
                                      </p:to>
                                    </p:set>
                                    <p:animEffect filter="fade" transition="in">
                                      <p:cBhvr>
                                        <p:cTn dur="500" id="2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8"/>
      <p:bldP grpId="0" spid="36"/>
      <p:bldP grpId="0" spid="37"/>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3389709" y="2979876"/>
            <a:ext cx="5450682" cy="1757212"/>
          </a:xfrm>
          <a:prstGeom prst="rect">
            <a:avLst/>
          </a:prstGeom>
          <a:noFill/>
        </p:spPr>
        <p:txBody>
          <a:bodyPr rtlCol="0" wrap="square">
            <a:spAutoFit/>
          </a:bodyPr>
          <a:lstStyle/>
          <a:p txid="1e39179136024f7d33f6e83ccf0a005a">
            <a:pPr indent="-457200" marL="457200">
              <a:lnSpc>
                <a:spcPts val="3300"/>
              </a:lnSpc>
              <a:buClr>
                <a:srgbClr val="008CCF"/>
              </a:buClr>
              <a:buFont charset="0" panose="020B0604020202020204" pitchFamily="34" typeface="Arial"/>
              <a:buChar char="•"/>
            </a:pPr>
            <a:r>
              <a:rPr lang="es-ES" sz="2400"/>
              <a:t>Avec l'application Visualiseur de données :</a:t>
            </a:r>
          </a:p>
          <a:p txid="9b1dfb0fc353a2d3a720123aaab5f107">
            <a:pPr indent="-457200" lvl="1" marL="914400">
              <a:lnSpc>
                <a:spcPts val="3300"/>
              </a:lnSpc>
              <a:buClr>
                <a:srgbClr val="008CCF"/>
              </a:buClr>
              <a:buFont charset="0" panose="020B0604020202020204" pitchFamily="34" typeface="Arial"/>
              <a:buChar char="•"/>
            </a:pPr>
            <a:r>
              <a:rPr lang="es-ES" sz="2400"/>
              <a:t>Comparez les résultats avec les valeurs de données de vos numérateurs et dénominateurs</a:t>
            </a:r>
            <a:endParaRPr dirty="0" lang="en-US" sz="2400"/>
          </a:p>
        </p:txBody>
      </p:sp>
      <p:sp>
        <p:nvSpPr>
          <p:cNvPr id="7" name="!!TextBox 9">
            <a:extLst>
              <a:ext uri="{FF2B5EF4-FFF2-40B4-BE49-F238E27FC236}">
                <a16:creationId xmlns:a16="http://schemas.microsoft.com/office/drawing/2014/main" id="{3F962458-CD75-73F2-2B58-0918AB742204}"/>
              </a:ext>
            </a:extLst>
          </p:cNvPr>
          <p:cNvSpPr txBox="1"/>
          <p:nvPr/>
        </p:nvSpPr>
        <p:spPr>
          <a:xfrm>
            <a:off x="7263222" y="1985708"/>
            <a:ext cx="327578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7bcbb01c7a28c40361f55fd1e5bf606">
            <a:r>
              <a:rPr lang="es-ES"/>
              <a:t>Vérifiez les indicateurs</a:t>
            </a:r>
          </a:p>
        </p:txBody>
      </p:sp>
      <p:sp>
        <p:nvSpPr>
          <p:cNvPr id="4" name="TextBox 3">
            <a:extLst>
              <a:ext uri="{FF2B5EF4-FFF2-40B4-BE49-F238E27FC236}">
                <a16:creationId xmlns:a16="http://schemas.microsoft.com/office/drawing/2014/main" id="{C2EB6EBD-41BF-B4E6-DE3A-2EDC20933681}"/>
              </a:ext>
            </a:extLst>
          </p:cNvPr>
          <p:cNvSpPr txBox="1"/>
          <p:nvPr/>
        </p:nvSpPr>
        <p:spPr>
          <a:xfrm>
            <a:off x="2228850" y="1890250"/>
            <a:ext cx="3886200" cy="830997"/>
          </a:xfrm>
          <a:prstGeom prst="rect">
            <a:avLst/>
          </a:prstGeom>
          <a:noFill/>
        </p:spPr>
        <p:txBody>
          <a:bodyPr rtlCol="0" wrap="square">
            <a:spAutoFit/>
          </a:bodyPr>
          <a:lstStyle/>
          <a:p txid="c3c900a80775da13ab6142a790f1ae74">
            <a:pPr algn="l">
              <a:buClr>
                <a:srgbClr val="008CCF"/>
              </a:buClr>
            </a:pPr>
            <a:r>
              <a:rPr lang="es-ES" sz="2400"/>
              <a:t>Si votre instance DHIS2 contient des données</a:t>
            </a:r>
          </a:p>
        </p:txBody>
      </p:sp>
      <p:cxnSp>
        <p:nvCxnSpPr>
          <p:cNvPr id="9" name="Straight Arrow Connector 8">
            <a:extLst>
              <a:ext uri="{FF2B5EF4-FFF2-40B4-BE49-F238E27FC236}">
                <a16:creationId xmlns:a16="http://schemas.microsoft.com/office/drawing/2014/main" id="{506E738D-4954-E978-E80A-55E3AD74B812}"/>
              </a:ext>
            </a:extLst>
          </p:cNvPr>
          <p:cNvCxnSpPr>
            <a:cxnSpLocks/>
          </p:cNvCxnSpPr>
          <p:nvPr/>
        </p:nvCxnSpPr>
        <p:spPr>
          <a:xfrm>
            <a:off x="5912821" y="2305748"/>
            <a:ext cx="717321"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Tm="28228" p14:dur="2000" spd="slow"/>
    </mc:Choice>
    <mc:Fallback xmlns="">
      <p:transition advTm="282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9"/>
                                        </p:tgtEl>
                                        <p:attrNameLst>
                                          <p:attrName>style.visibility</p:attrName>
                                        </p:attrNameLst>
                                      </p:cBhvr>
                                      <p:to>
                                        <p:strVal val="visible"/>
                                      </p:to>
                                    </p:set>
                                    <p:animEffect filter="wipe(left)" transition="in">
                                      <p:cBhvr>
                                        <p:cTn dur="500" id="12"/>
                                        <p:tgtEl>
                                          <p:spTgt spid="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 presetSubtype="8">
                                  <p:stCondLst>
                                    <p:cond delay="0"/>
                                  </p:stCondLst>
                                  <p:childTnLst>
                                    <p:set>
                                      <p:cBhvr>
                                        <p:cTn dur="1" fill="hold" id="16">
                                          <p:stCondLst>
                                            <p:cond delay="0"/>
                                          </p:stCondLst>
                                        </p:cTn>
                                        <p:tgtEl>
                                          <p:spTgt spid="7"/>
                                        </p:tgtEl>
                                        <p:attrNameLst>
                                          <p:attrName>style.visibility</p:attrName>
                                        </p:attrNameLst>
                                      </p:cBhvr>
                                      <p:to>
                                        <p:strVal val="visible"/>
                                      </p:to>
                                    </p:set>
                                    <p:anim calcmode="lin" valueType="num">
                                      <p:cBhvr additive="base">
                                        <p:cTn dur="500" fill="hold" id="17"/>
                                        <p:tgtEl>
                                          <p:spTgt spid="7"/>
                                        </p:tgtEl>
                                        <p:attrNameLst>
                                          <p:attrName>ppt_x</p:attrName>
                                        </p:attrNameLst>
                                      </p:cBhvr>
                                      <p:tavLst>
                                        <p:tav tm="0">
                                          <p:val>
                                            <p:strVal val="0-#ppt_w/2"/>
                                          </p:val>
                                        </p:tav>
                                        <p:tav tm="100000">
                                          <p:val>
                                            <p:strVal val="#ppt_x"/>
                                          </p:val>
                                        </p:tav>
                                      </p:tavLst>
                                    </p:anim>
                                    <p:anim calcmode="lin" valueType="num">
                                      <p:cBhvr additive="base">
                                        <p:cTn dur="500" fill="hold" id="18"/>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10" presetSubtype="0">
                                  <p:stCondLst>
                                    <p:cond delay="0"/>
                                  </p:stCondLst>
                                  <p:childTnLst>
                                    <p:set>
                                      <p:cBhvr>
                                        <p:cTn dur="1" fill="hold" id="22">
                                          <p:stCondLst>
                                            <p:cond delay="0"/>
                                          </p:stCondLst>
                                        </p:cTn>
                                        <p:tgtEl>
                                          <p:spTgt spid="5">
                                            <p:txEl>
                                              <p:pRg end="0" st="0"/>
                                            </p:txEl>
                                          </p:spTgt>
                                        </p:tgtEl>
                                        <p:attrNameLst>
                                          <p:attrName>style.visibility</p:attrName>
                                        </p:attrNameLst>
                                      </p:cBhvr>
                                      <p:to>
                                        <p:strVal val="visible"/>
                                      </p:to>
                                    </p:set>
                                    <p:animEffect filter="fade" transition="in">
                                      <p:cBhvr>
                                        <p:cTn dur="500" id="23"/>
                                        <p:tgtEl>
                                          <p:spTgt spid="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10" presetSubtype="0">
                                  <p:stCondLst>
                                    <p:cond delay="0"/>
                                  </p:stCondLst>
                                  <p:childTnLst>
                                    <p:set>
                                      <p:cBhvr>
                                        <p:cTn dur="1" fill="hold" id="27">
                                          <p:stCondLst>
                                            <p:cond delay="0"/>
                                          </p:stCondLst>
                                        </p:cTn>
                                        <p:tgtEl>
                                          <p:spTgt spid="5">
                                            <p:txEl>
                                              <p:pRg end="1" st="1"/>
                                            </p:txEl>
                                          </p:spTgt>
                                        </p:tgtEl>
                                        <p:attrNameLst>
                                          <p:attrName>style.visibility</p:attrName>
                                        </p:attrNameLst>
                                      </p:cBhvr>
                                      <p:to>
                                        <p:strVal val="visible"/>
                                      </p:to>
                                    </p:set>
                                    <p:animEffect filter="fade" transition="in">
                                      <p:cBhvr>
                                        <p:cTn dur="500" id="28"/>
                                        <p:tgtEl>
                                          <p:spTgt spid="5">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grpId="0" spid="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800" p14:dur="896" spd="slow">
        <p:strips/>
      </p:transition>
    </mc:Choice>
    <mc:Fallback xmlns="">
      <p:transition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OUTPUT_FOLDER" val="[[&quot;\uFFFD\u007F\uFFFD\uFFFD{6BE92DC9-446C-4AE2-8C04-F8B8C6EF443B}&quot;,&quot;C:\\Users\\alita\\Documents\\0. Clientes LOCAL\\DHIS2\\Fundamentals\\2.0\\4. DHIS2 Customization\\Production&quot;],[&quot;\uFFFD\uFFFD\uFFFDx{36D1059D-F3B6-43C3-9DD5-0F5046437A9F}&quot;,&quot;C:\\Users\\simonase\\Downloads&quot;]]"/>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C:\Users\alita\Documents\0. Clientes LOCAL\DHIS2\Fundamentals\2.0\4. DHIS2 Customization\Production\6.1.6 Verifying your indicators in the Data Visualizer app\"/>
  <p:tag name="ISPRING_RESOURCE_FOLDER" val="C:\Users\alita\Documents\0. Clientes LOCAL\DHIS2\Fundamentals\2.0\4. DHIS2 Customization\Production\6.1.6 Verifying your indicators in the Data Visualizer app\"/>
  <p:tag name="ISPRING_PRESENTATION_PATH" val="C:\Users\alita\Documents\0. Clientes LOCAL\DHIS2\Fundamentals\2.0\4. DHIS2 Customization\Production\6.1.6 Verifying your indicators in the Data Visualizer app.pptx"/>
  <p:tag name="FLASHSPRING_ZOOM_TAG" val="61"/>
  <p:tag name="ISPRING_PRESENTATION_INFO_2" val="&lt;?xml version=&quot;1.0&quot; encoding=&quot;UTF-8&quot; standalone=&quot;no&quot; ?&gt;&#10;&lt;presentation2&gt;&#10;&#10;  &lt;slides&gt;&#10;    &lt;slide id=&quot;{E6934605-A8BE-4829-9BAD-A3B1D7B19F48}&quot; pptId=&quot;299&quot;/&gt;&#10;    &lt;slide id=&quot;{BE5D7E29-6E2A-42B9-B05B-543E9213A3D6}&quot; pptId=&quot;306&quot;/&gt;&#10;    &lt;slide id=&quot;{038ADB4C-6A84-482C-BA67-9BCD2C8695E4}&quot; pptId=&quot;300&quot;/&gt;&#10;    &lt;slide id=&quot;{0E337E3D-E837-4A5E-AA6E-3A645BB7C254}&quot; pptId=&quot;303&quot;/&gt;&#10;    &lt;slide id=&quot;{95FCAC54-28FB-4330-8B7C-D7B41E02AE80}&quot; pptId=&quot;307&quot;/&gt;&#10;    &lt;slide id=&quot;{20F228F0-3141-4B5F-87B0-668C7AE9D59F}&quot; pptId=&quot;308&quot;/&gt;&#10;    &lt;slide id=&quot;{BEA84FD8-49C6-4F0B-B1D6-7DBC29E73185}&quot; pptId=&quot;309&quot;/&gt;&#10;    &lt;slide id=&quot;{2A518501-06C3-4C1F-AB99-01FBA40DEAAF}&quot; pptId=&quot;304&quot;/&gt;&#10;    &lt;slide id=&quot;{1F2698B2-F476-402A-BC45-202ECA8B12E2}&quot; pptId=&quot;272&quot;/&gt;&#10;  &lt;/slides&gt;&#10;&#10;  &lt;narration&gt;&#10;    &lt;audioTracks&gt;&#10;      &lt;audioTrack muted=&quot;false&quot; name=&quot;Intro&quot; resource=&quot;a4047922&quot; slideId=&quot;{E6934605-A8BE-4829-9BAD-A3B1D7B19F48}&quot; startTime=&quot;0&quot; stepIndex=&quot;0&quot; volume=&quot;1&quot;&gt;&#10;        &lt;audio channels=&quot;2&quot; format=&quot;fltp&quot; sampleRate=&quot;44100&quot;/&gt;&#10;      &lt;/audioTrack&gt;&#10;      &lt;audioTrack muted=&quot;false&quot; name=&quot;outro&quot; resource=&quot;b06eacf0&quot; slideId=&quot;{1F2698B2-F476-402A-BC45-202ECA8B12E2}&quot; startTime=&quot;0&quot; stepIndex=&quot;0&quot; volume=&quot;1&quot;&gt;&#10;        &lt;audio channels=&quot;2&quot; format=&quot;fltp&quot; sampleRate=&quot;44100&quot;/&gt;&#10;      &lt;/audioTrack&gt;&#10;      &lt;audioTrack muted=&quot;false&quot; name=&quot;Slide 2&quot; resource=&quot;5ba6d4f9&quot; slideId=&quot;{BE5D7E29-6E2A-42B9-B05B-543E9213A3D6}&quot; startTime=&quot;0&quot; stepIndex=&quot;0&quot; volume=&quot;1&quot;&gt;&#10;        &lt;audio channels=&quot;2&quot; format=&quot;fltp&quot; sampleRate=&quot;48000&quot;/&gt;&#10;      &lt;/audioTrack&gt;&#10;      &lt;audioTrack muted=&quot;false&quot; name=&quot;Slide 4&quot; resource=&quot;4fbdcc03&quot; slideId=&quot;{95FCAC54-28FB-4330-8B7C-D7B41E02AE80}&quot; startTime=&quot;0&quot; stepIndex=&quot;0&quot; volume=&quot;1&quot;&gt;&#10;        &lt;audio channels=&quot;2&quot; format=&quot;fltp&quot; sampleRate=&quot;48000&quot;/&gt;&#10;      &lt;/audioTrack&gt;&#10;      &lt;audioTrack muted=&quot;false&quot; name=&quot;Slide 5&quot; resource=&quot;be1c2360&quot; slideId=&quot;{2A518501-06C3-4C1F-AB99-01FBA40DEAAF}&quot; startTime=&quot;0&quot; stepIndex=&quot;0&quot; volume=&quot;1&quot;&gt;&#10;        &lt;audio channels=&quot;2&quot; format=&quot;fltp&quot; sampleRate=&quot;48000&quot;/&gt;&#10;      &lt;/audioTrack&gt;&#10;    &lt;/audioTracks&gt;&#10;    &lt;videoTracks/&gt;&#10;  &lt;/narration&gt;&#10;&#10;&lt;/presentation2&gt;&#10;"/>
  <p:tag name="ISPRING_ULTRA_SCORM_COURCE_TITLE" val="6.1.6 Verifying your indicators in the Data Visualizer app"/>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6.1.6 Verifying your indicators in the Data Visualizer app"/>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1F2698B2-F476-402A-BC45-202ECA8B12E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E6934605-A8BE-4829-9BAD-A3B1D7B19F48}"/>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ISPRING_SLIDE_ID_2" val="{BE5D7E29-6E2A-42B9-B05B-543E9213A3D6}"/>
  <p:tag name="GENSWF_ADVANCE_TIME" val="6.338"/>
  <p:tag name="TIMING" val="|0.99|3.273"/>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ISPRING_SLIDE_ID_2" val="{038ADB4C-6A84-482C-BA67-9BCD2C8695E4}"/>
  <p:tag name="GENSWF_ADVANCE_TIME" val="14.731"/>
  <p:tag name="TIMING" val="|1.389"/>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0E337E3D-E837-4A5E-AA6E-3A645BB7C254}"/>
  <p:tag name="GENSWF_ADVANCE_TIME" val="65.000"/>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95FCAC54-28FB-4330-8B7C-D7B41E02AE80}"/>
  <p:tag name="GENSWF_ADVANCE_TIME" val="34.891"/>
  <p:tag name="TIMING" val="|5.019|4.072|3.578|1.33|3.139|1.659|2.515|4.003|2.747|1.892"/>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20F228F0-3141-4B5F-87B0-668C7AE9D59F}"/>
  <p:tag name="GENSWF_ADVANCE_TIME" val="25.619"/>
  <p:tag name="TIMING" val="|1.729|3.608|1.499|1.855|4.039|3.576|2.671|2.236"/>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BEA84FD8-49C6-4F0B-B1D6-7DBC29E73185}"/>
  <p:tag name="GENSWF_ADVANCE_TIME" val="11.615"/>
  <p:tag name="TIMING" val="|1.172|0.865|4.3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ISPRING_SLIDE_ID_2" val="{2A518501-06C3-4C1F-AB99-01FBA40DEAAF}"/>
  <p:tag name="GENSWF_ADVANCE_TIME" val="28.228"/>
  <p:tag name="TIMING" val="|1.698|6.932|1.463|5.24|3.0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21728</TotalTime>
  <Words>388</Words>
  <Application>Microsoft Macintosh PowerPoint</Application>
  <PresentationFormat>Widescreen</PresentationFormat>
  <Paragraphs>48</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6.1.6 Verifying your indicators in the Data Visualizer app</dc:title>
  <dc:subject>elearning</dc:subject>
  <dc:creator>Alejandra Avila</dc:creator>
  <cp:lastModifiedBy>Simona Sekerova</cp:lastModifiedBy>
  <cp:revision>779</cp:revision>
  <cp:lastPrinted>2021-06-09T13:32:46Z</cp:lastPrinted>
  <dcterms:created xsi:type="dcterms:W3CDTF">2021-02-03T12:41:27Z</dcterms:created>
  <dcterms:modified xsi:type="dcterms:W3CDTF">2023-04-18T08:39:45Z</dcterms:modified>
</cp:coreProperties>
</file>